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04" r:id="rId2"/>
    <p:sldId id="319" r:id="rId3"/>
    <p:sldId id="320" r:id="rId4"/>
    <p:sldId id="321" r:id="rId5"/>
    <p:sldId id="379" r:id="rId6"/>
    <p:sldId id="386" r:id="rId7"/>
    <p:sldId id="329" r:id="rId8"/>
    <p:sldId id="377" r:id="rId9"/>
    <p:sldId id="322" r:id="rId10"/>
    <p:sldId id="387" r:id="rId11"/>
    <p:sldId id="324" r:id="rId12"/>
    <p:sldId id="389" r:id="rId13"/>
    <p:sldId id="325" r:id="rId14"/>
    <p:sldId id="380" r:id="rId15"/>
    <p:sldId id="328" r:id="rId16"/>
    <p:sldId id="401" r:id="rId17"/>
    <p:sldId id="402" r:id="rId18"/>
    <p:sldId id="403" r:id="rId19"/>
    <p:sldId id="404" r:id="rId20"/>
    <p:sldId id="405" r:id="rId21"/>
    <p:sldId id="406" r:id="rId22"/>
    <p:sldId id="315" r:id="rId23"/>
    <p:sldId id="316" r:id="rId24"/>
    <p:sldId id="317" r:id="rId25"/>
    <p:sldId id="330" r:id="rId26"/>
    <p:sldId id="391" r:id="rId27"/>
    <p:sldId id="318" r:id="rId28"/>
    <p:sldId id="336" r:id="rId29"/>
    <p:sldId id="267" r:id="rId30"/>
    <p:sldId id="331" r:id="rId31"/>
    <p:sldId id="374" r:id="rId32"/>
    <p:sldId id="268" r:id="rId33"/>
    <p:sldId id="337" r:id="rId34"/>
    <p:sldId id="338" r:id="rId35"/>
    <p:sldId id="270" r:id="rId36"/>
    <p:sldId id="343" r:id="rId37"/>
    <p:sldId id="345" r:id="rId38"/>
    <p:sldId id="407" r:id="rId39"/>
    <p:sldId id="346" r:id="rId40"/>
    <p:sldId id="347" r:id="rId41"/>
    <p:sldId id="348" r:id="rId42"/>
    <p:sldId id="349" r:id="rId43"/>
    <p:sldId id="350" r:id="rId44"/>
    <p:sldId id="351" r:id="rId45"/>
    <p:sldId id="279" r:id="rId46"/>
    <p:sldId id="397" r:id="rId47"/>
    <p:sldId id="396" r:id="rId48"/>
    <p:sldId id="355" r:id="rId49"/>
    <p:sldId id="356" r:id="rId50"/>
    <p:sldId id="357" r:id="rId51"/>
    <p:sldId id="408" r:id="rId52"/>
    <p:sldId id="373" r:id="rId53"/>
    <p:sldId id="398" r:id="rId54"/>
    <p:sldId id="409" r:id="rId55"/>
    <p:sldId id="358" r:id="rId56"/>
    <p:sldId id="359" r:id="rId57"/>
    <p:sldId id="360" r:id="rId58"/>
    <p:sldId id="361" r:id="rId59"/>
    <p:sldId id="362" r:id="rId60"/>
    <p:sldId id="411" r:id="rId61"/>
    <p:sldId id="410" r:id="rId62"/>
    <p:sldId id="363" r:id="rId63"/>
    <p:sldId id="364" r:id="rId64"/>
    <p:sldId id="365" r:id="rId65"/>
    <p:sldId id="412" r:id="rId66"/>
    <p:sldId id="413" r:id="rId67"/>
    <p:sldId id="366" r:id="rId68"/>
    <p:sldId id="367" r:id="rId69"/>
    <p:sldId id="368" r:id="rId70"/>
    <p:sldId id="370" r:id="rId71"/>
    <p:sldId id="371" r:id="rId72"/>
    <p:sldId id="375" r:id="rId73"/>
    <p:sldId id="414" r:id="rId74"/>
    <p:sldId id="384" r:id="rId75"/>
    <p:sldId id="385" r:id="rId76"/>
    <p:sldId id="415" r:id="rId77"/>
    <p:sldId id="416" r:id="rId78"/>
    <p:sldId id="417" r:id="rId79"/>
    <p:sldId id="296" r:id="rId80"/>
    <p:sldId id="297" r:id="rId81"/>
    <p:sldId id="298" r:id="rId82"/>
    <p:sldId id="419" r:id="rId83"/>
    <p:sldId id="421" r:id="rId84"/>
    <p:sldId id="420" r:id="rId85"/>
    <p:sldId id="422" r:id="rId86"/>
    <p:sldId id="341" r:id="rId87"/>
    <p:sldId id="381" r:id="rId88"/>
    <p:sldId id="300" r:id="rId89"/>
    <p:sldId id="423" r:id="rId90"/>
    <p:sldId id="382" r:id="rId91"/>
    <p:sldId id="383" r:id="rId92"/>
    <p:sldId id="303" r:id="rId93"/>
    <p:sldId id="400" r:id="rId94"/>
    <p:sldId id="424" r:id="rId9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-221" y="-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16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EE229-5CC7-4AA3-9C40-9C1BE288468B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B0E03-2220-4618-A0A2-FEE78D59A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7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04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0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B0E03-2220-4618-A0A2-FEE78D59A94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07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51085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226593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795367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651870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115731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122589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270544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575981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786161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236267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118502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4A42-1AFE-4D26-A32F-8A0CDFFFD17D}" type="datetimeFigureOut">
              <a:rPr lang="ru-RU" smtClean="0"/>
              <a:t>29.11.2019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F5B24-3795-4C08-BDF6-97ECD6D4ED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2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80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92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26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410.png"/><Relationship Id="rId15" Type="http://schemas.openxmlformats.org/officeDocument/2006/relationships/image" Target="../media/image510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0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1.png"/><Relationship Id="rId4" Type="http://schemas.openxmlformats.org/officeDocument/2006/relationships/image" Target="../media/image7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9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5.png"/><Relationship Id="rId12" Type="http://schemas.openxmlformats.org/officeDocument/2006/relationships/image" Target="../media/image8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780.png"/><Relationship Id="rId15" Type="http://schemas.openxmlformats.org/officeDocument/2006/relationships/image" Target="../media/image88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86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2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9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6903" y="1472540"/>
            <a:ext cx="10810959" cy="2624448"/>
          </a:xfrm>
        </p:spPr>
        <p:txBody>
          <a:bodyPr>
            <a:noAutofit/>
          </a:bodyPr>
          <a:lstStyle/>
          <a:p>
            <a:r>
              <a:rPr lang="ru-RU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ТЕМА 4.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ru-RU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Элементы </a:t>
            </a:r>
            <a:r>
              <a:rPr lang="ru-RU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теории графов</a:t>
            </a:r>
          </a:p>
        </p:txBody>
      </p:sp>
    </p:spTree>
    <p:extLst>
      <p:ext uri="{BB962C8B-B14F-4D97-AF65-F5344CB8AC3E}">
        <p14:creationId xmlns:p14="http://schemas.microsoft.com/office/powerpoint/2010/main" val="319829278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72995"/>
                <a:ext cx="11528854" cy="66850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200" dirty="0" smtClean="0"/>
                  <a:t>На рис. 4.1 представлена </a:t>
                </a:r>
                <a:r>
                  <a:rPr lang="ru-RU" sz="3200" dirty="0"/>
                  <a:t>геометрическая интерпретация смешанного </a:t>
                </a:r>
                <a:r>
                  <a:rPr lang="ru-RU" sz="3200" dirty="0" smtClean="0"/>
                  <a:t>графа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на плоскости, где</a:t>
                </a:r>
              </a:p>
              <a:p>
                <a:pPr marL="0" indent="0">
                  <a:buNone/>
                </a:pP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= {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},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},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 = </a:t>
                </a: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 smtClean="0"/>
                  <a:t>)</a:t>
                </a:r>
                <a:r>
                  <a:rPr lang="ru-RU" sz="3200" dirty="0" smtClean="0"/>
                  <a:t>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},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3200" dirty="0" smtClean="0"/>
                  <a:t> = {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}, 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ru-RU" sz="3200" dirty="0" smtClean="0"/>
                  <a:t> = </a:t>
                </a:r>
                <a:r>
                  <a:rPr lang="en-US" sz="3200" dirty="0" smtClean="0"/>
                  <a:t>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1800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3200" dirty="0" smtClean="0"/>
                  <a:t>)</a:t>
                </a:r>
                <a:r>
                  <a:rPr lang="ru-RU" sz="3200" dirty="0" smtClean="0"/>
                  <a:t>.</a:t>
                </a:r>
                <a:endParaRPr lang="ru-RU" sz="3200" dirty="0"/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72995"/>
                <a:ext cx="11528854" cy="6685005"/>
              </a:xfrm>
              <a:blipFill rotWithShape="1">
                <a:blip r:embed="rId2"/>
                <a:stretch>
                  <a:fillRect l="-1375" t="-19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3172077"/>
            <a:ext cx="6145807" cy="33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916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5534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b="1" dirty="0">
                <a:latin typeface="+mn-lt"/>
              </a:rPr>
              <a:t>Определения</a:t>
            </a:r>
            <a:r>
              <a:rPr lang="ru-RU" sz="5000" b="1" dirty="0" smtClean="0"/>
              <a:t> </a:t>
            </a:r>
            <a:endParaRPr lang="ru-RU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200" dirty="0"/>
                  <a:t>Одинаковые ребра (дуги), соединяющие одни и те же вершины, называются кратными или </a:t>
                </a:r>
                <a:r>
                  <a:rPr lang="ru-RU" sz="3200" i="1" dirty="0" err="1"/>
                  <a:t>мультиребрами</a:t>
                </a:r>
                <a:r>
                  <a:rPr lang="ru-RU" sz="3200" dirty="0"/>
                  <a:t>.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На </a:t>
                </a:r>
                <a:r>
                  <a:rPr lang="ru-RU" sz="3200" dirty="0"/>
                  <a:t>рис. 4.1 ребра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ym typeface="Symbol"/>
                  </a:rPr>
                  <a:t></a:t>
                </a:r>
                <a:r>
                  <a:rPr lang="ru-RU" sz="3200" dirty="0"/>
                  <a:t> кратные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:r>
                  <a:rPr lang="ru-RU" sz="3200" dirty="0"/>
                  <a:t>Граф, содержащий кратные ребра и без петель, называется </a:t>
                </a:r>
                <a:r>
                  <a:rPr lang="ru-RU" sz="3200" i="1" dirty="0" err="1"/>
                  <a:t>мультиграфом</a:t>
                </a:r>
                <a:r>
                  <a:rPr lang="ru-RU" sz="3200" dirty="0"/>
                  <a:t>.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Граф</a:t>
                </a:r>
                <a:r>
                  <a:rPr lang="ru-RU" sz="3200" dirty="0"/>
                  <a:t>, содержащий петли, называется </a:t>
                </a:r>
                <a:r>
                  <a:rPr lang="ru-RU" sz="3200" i="1" dirty="0" err="1"/>
                  <a:t>псевдографом</a:t>
                </a:r>
                <a:r>
                  <a:rPr lang="ru-RU" sz="3200" dirty="0"/>
                  <a:t>. На рис. 4.1 изображен смешанный </a:t>
                </a:r>
                <a:r>
                  <a:rPr lang="ru-RU" sz="3200" dirty="0" err="1"/>
                  <a:t>псевдограф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:r>
                  <a:rPr lang="ru-RU" sz="3200" dirty="0"/>
                  <a:t>Граф без петель и кратных ребер называется </a:t>
                </a:r>
                <a:r>
                  <a:rPr lang="ru-RU" sz="3200" i="1" dirty="0" smtClean="0"/>
                  <a:t>простым </a:t>
                </a:r>
                <a:r>
                  <a:rPr lang="ru-RU" sz="3200" dirty="0" smtClean="0"/>
                  <a:t>или</a:t>
                </a:r>
                <a:r>
                  <a:rPr lang="ru-RU" sz="3200" i="1" dirty="0" smtClean="0"/>
                  <a:t> обыкновенным</a:t>
                </a:r>
                <a:r>
                  <a:rPr lang="ru-RU" sz="3200" dirty="0" smtClean="0"/>
                  <a:t>. </a:t>
                </a:r>
                <a:endParaRPr lang="ru-RU" sz="32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  <a:blipFill rotWithShape="1">
                <a:blip r:embed="rId2"/>
                <a:stretch>
                  <a:fillRect l="-1359" t="-15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4771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709"/>
            <a:ext cx="10515600" cy="553405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Смежность и инцидентность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</p:spPr>
            <p:txBody>
              <a:bodyPr>
                <a:noAutofit/>
              </a:bodyPr>
              <a:lstStyle/>
              <a:p>
                <a:r>
                  <a:rPr lang="ru-RU" sz="3600" dirty="0"/>
                  <a:t> Говорят, что ребро 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ru-RU" sz="3600" dirty="0"/>
                  <a:t>и вер­шина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ru-RU" sz="3600" dirty="0"/>
                  <a:t>(а также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i="1" dirty="0"/>
                  <a:t>) </a:t>
                </a:r>
                <a:r>
                  <a:rPr lang="ru-RU" sz="3600" b="1" i="1" dirty="0"/>
                  <a:t>инцидентны</a:t>
                </a:r>
                <a:r>
                  <a:rPr lang="ru-RU" sz="3600" dirty="0"/>
                  <a:t> друг другу и эти вершины являются кон­цами ребра 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&gt;.</m:t>
                    </m:r>
                  </m:oMath>
                </a14:m>
                <a:endParaRPr lang="ru-RU" sz="3600" dirty="0" smtClean="0"/>
              </a:p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</a:p>
              <a:p>
                <a:r>
                  <a:rPr lang="ru-RU" sz="3600" dirty="0" smtClean="0"/>
                  <a:t>Две </a:t>
                </a:r>
                <a:r>
                  <a:rPr lang="ru-RU" sz="3600" dirty="0"/>
                  <a:t>вершины графа называются </a:t>
                </a:r>
                <a:r>
                  <a:rPr lang="ru-RU" sz="3600" b="1" i="1" dirty="0"/>
                  <a:t>смежными</a:t>
                </a:r>
                <a:r>
                  <a:rPr lang="ru-RU" sz="3600" i="1" dirty="0"/>
                  <a:t>,</a:t>
                </a:r>
                <a:r>
                  <a:rPr lang="ru-RU" sz="3600" dirty="0"/>
                  <a:t> если они соединены реб­ром. Два ребра являются </a:t>
                </a:r>
                <a:r>
                  <a:rPr lang="ru-RU" sz="3600" b="1" i="1" dirty="0"/>
                  <a:t>смежными</a:t>
                </a:r>
                <a:r>
                  <a:rPr lang="ru-RU" sz="3600" dirty="0"/>
                  <a:t>, если они имеют общую вершину</a:t>
                </a:r>
                <a:r>
                  <a:rPr lang="ru-RU" sz="3600" dirty="0" smtClean="0"/>
                  <a:t>.</a:t>
                </a:r>
              </a:p>
              <a:p>
                <a:r>
                  <a:rPr lang="ru-RU" sz="3600" dirty="0"/>
                  <a:t>Дуги называются </a:t>
                </a:r>
                <a:r>
                  <a:rPr lang="ru-RU" sz="3600" i="1" dirty="0"/>
                  <a:t>смежными,</a:t>
                </a:r>
                <a:r>
                  <a:rPr lang="ru-RU" sz="3600" dirty="0"/>
                  <a:t> если конец одной из них совпадает с началом </a:t>
                </a:r>
                <a:r>
                  <a:rPr lang="ru-RU" sz="3600" dirty="0" smtClean="0"/>
                  <a:t>другой.</a:t>
                </a:r>
                <a:endParaRPr lang="ru-RU" sz="3600" dirty="0"/>
              </a:p>
              <a:p>
                <a:endParaRPr lang="ru-RU" sz="3200" b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849" y="1374659"/>
                <a:ext cx="11664778" cy="5475249"/>
              </a:xfrm>
              <a:blipFill rotWithShape="1">
                <a:blip r:embed="rId2"/>
                <a:stretch>
                  <a:fillRect l="-1464" t="-26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6567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3479" y="1229987"/>
            <a:ext cx="10786683" cy="5089893"/>
          </a:xfrm>
        </p:spPr>
        <p:txBody>
          <a:bodyPr>
            <a:noAutofit/>
          </a:bodyPr>
          <a:lstStyle/>
          <a:p>
            <a:r>
              <a:rPr lang="ru-RU" sz="3100" dirty="0"/>
              <a:t> </a:t>
            </a:r>
            <a:r>
              <a:rPr lang="ru-RU" sz="3100" dirty="0" smtClean="0"/>
              <a:t> </a:t>
            </a:r>
            <a:r>
              <a:rPr lang="ru-RU" sz="3200" dirty="0" smtClean="0"/>
              <a:t>Некоторая </a:t>
            </a:r>
            <a:r>
              <a:rPr lang="ru-RU" sz="3200" dirty="0"/>
              <a:t>последовательность смежных дуг называется </a:t>
            </a:r>
            <a:r>
              <a:rPr lang="ru-RU" sz="3200" b="1" i="1" dirty="0"/>
              <a:t>путем</a:t>
            </a:r>
            <a:r>
              <a:rPr lang="ru-RU" sz="3200" i="1" dirty="0"/>
              <a:t>, </a:t>
            </a:r>
            <a:r>
              <a:rPr lang="ru-RU" sz="3200" dirty="0" smtClean="0"/>
              <a:t>а </a:t>
            </a:r>
            <a:r>
              <a:rPr lang="ru-RU" sz="3200" dirty="0"/>
              <a:t>по­следовательность смежных ребер называется </a:t>
            </a:r>
            <a:r>
              <a:rPr lang="ru-RU" sz="3200" b="1" i="1" dirty="0"/>
              <a:t>цепью</a:t>
            </a:r>
            <a:r>
              <a:rPr lang="ru-RU" sz="3200" i="1" dirty="0"/>
              <a:t>.</a:t>
            </a:r>
            <a:endParaRPr lang="ru-RU" sz="3200" dirty="0"/>
          </a:p>
          <a:p>
            <a:r>
              <a:rPr lang="ru-RU" sz="3200" dirty="0" smtClean="0"/>
              <a:t>  Замкнутый </a:t>
            </a:r>
            <a:r>
              <a:rPr lang="ru-RU" sz="3200" dirty="0"/>
              <a:t>путь называется </a:t>
            </a:r>
            <a:r>
              <a:rPr lang="ru-RU" sz="3200" b="1" i="1" dirty="0"/>
              <a:t>контуром</a:t>
            </a:r>
            <a:r>
              <a:rPr lang="ru-RU" sz="3200" i="1" dirty="0"/>
              <a:t>, </a:t>
            </a:r>
            <a:r>
              <a:rPr lang="ru-RU" sz="3200" dirty="0"/>
              <a:t>а замкнутая цепь — </a:t>
            </a:r>
            <a:r>
              <a:rPr lang="ru-RU" sz="3200" b="1" i="1" dirty="0" smtClean="0"/>
              <a:t>циклом</a:t>
            </a:r>
          </a:p>
          <a:p>
            <a:r>
              <a:rPr lang="ru-RU" sz="3200" dirty="0" smtClean="0"/>
              <a:t>  Путь </a:t>
            </a:r>
            <a:r>
              <a:rPr lang="ru-RU" sz="3200" dirty="0"/>
              <a:t>(цепь) называется </a:t>
            </a:r>
            <a:r>
              <a:rPr lang="ru-RU" sz="3200" b="1" i="1" dirty="0"/>
              <a:t>простым</a:t>
            </a:r>
            <a:r>
              <a:rPr lang="ru-RU" sz="3200" i="1" dirty="0"/>
              <a:t>,</a:t>
            </a:r>
            <a:r>
              <a:rPr lang="ru-RU" sz="3200" dirty="0"/>
              <a:t> если он проходит через дуги (реб­ра) графа по одному разу. В противном случае путь (цепь) называется </a:t>
            </a:r>
            <a:r>
              <a:rPr lang="ru-RU" sz="3200" b="1" i="1" dirty="0"/>
              <a:t>со­ставным</a:t>
            </a:r>
            <a:r>
              <a:rPr lang="ru-RU" sz="3200" i="1" dirty="0"/>
              <a:t>.</a:t>
            </a:r>
            <a:r>
              <a:rPr lang="ru-RU" sz="3200" dirty="0"/>
              <a:t> Аналогично определяются простые контуры и циклы</a:t>
            </a:r>
            <a:r>
              <a:rPr lang="ru-RU" sz="3200" dirty="0" smtClean="0"/>
              <a:t>.</a:t>
            </a:r>
          </a:p>
          <a:p>
            <a:r>
              <a:rPr lang="ru-RU" sz="3200" i="1" dirty="0"/>
              <a:t>. </a:t>
            </a:r>
            <a:r>
              <a:rPr lang="ru-RU" sz="3200" dirty="0"/>
              <a:t>Путь (цепь) называется </a:t>
            </a:r>
            <a:r>
              <a:rPr lang="ru-RU" sz="3200" b="1" i="1" dirty="0"/>
              <a:t>элементарным</a:t>
            </a:r>
            <a:r>
              <a:rPr lang="ru-RU" sz="3200" i="1" dirty="0"/>
              <a:t>,</a:t>
            </a:r>
            <a:r>
              <a:rPr lang="ru-RU" sz="3200" dirty="0"/>
              <a:t> если он проходит через вер­шины графа по одному разу.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100" dirty="0" smtClean="0"/>
              <a:t>  </a:t>
            </a:r>
            <a:endParaRPr lang="ru-RU" sz="31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72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Путь, цепь, контур</a:t>
            </a:r>
          </a:p>
        </p:txBody>
      </p:sp>
    </p:spTree>
    <p:extLst>
      <p:ext uri="{BB962C8B-B14F-4D97-AF65-F5344CB8AC3E}">
        <p14:creationId xmlns:p14="http://schemas.microsoft.com/office/powerpoint/2010/main" val="25918287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314325"/>
            <a:ext cx="10515600" cy="500723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Путь, цепь, контур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543" y="1383737"/>
            <a:ext cx="10725319" cy="4793225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/>
              <a:t>  Цепь </a:t>
            </a:r>
            <a:r>
              <a:rPr lang="ru-RU" sz="3600" dirty="0"/>
              <a:t>(цикл) называется </a:t>
            </a:r>
            <a:r>
              <a:rPr lang="ru-RU" sz="3600" b="1" i="1" dirty="0"/>
              <a:t>гамильтоновой</a:t>
            </a:r>
            <a:r>
              <a:rPr lang="ru-RU" sz="3600" i="1" dirty="0"/>
              <a:t>,</a:t>
            </a:r>
            <a:r>
              <a:rPr lang="ru-RU" sz="3600" dirty="0"/>
              <a:t> если она проходит через все вершины графа по одному разу.</a:t>
            </a:r>
          </a:p>
          <a:p>
            <a:pPr marL="0" indent="0">
              <a:buNone/>
            </a:pPr>
            <a:r>
              <a:rPr lang="ru-RU" sz="3600" dirty="0"/>
              <a:t>  Цепь (цикл) называется </a:t>
            </a:r>
            <a:r>
              <a:rPr lang="ru-RU" sz="3600" b="1" i="1" dirty="0" err="1"/>
              <a:t>эйлеровой</a:t>
            </a:r>
            <a:r>
              <a:rPr lang="ru-RU" sz="3600" i="1" dirty="0"/>
              <a:t>,</a:t>
            </a:r>
            <a:r>
              <a:rPr lang="ru-RU" sz="3600" dirty="0"/>
              <a:t> если она проходит через все реб­ра по одному разу. Аналогично определяются гамильтоновы и </a:t>
            </a:r>
            <a:r>
              <a:rPr lang="ru-RU" sz="3600" dirty="0" err="1"/>
              <a:t>эйлеровы</a:t>
            </a:r>
            <a:r>
              <a:rPr lang="ru-RU" sz="3600" dirty="0"/>
              <a:t> путь и контур.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680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614" y="161925"/>
            <a:ext cx="10940432" cy="66326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Связность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3155" y="954860"/>
                <a:ext cx="11013260" cy="53731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i="1" dirty="0" smtClean="0"/>
                  <a:t>     </a:t>
                </a:r>
                <a:r>
                  <a:rPr lang="ru-RU" sz="3200" b="1" i="1" dirty="0" smtClean="0"/>
                  <a:t>Подграфом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называется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такой что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ru-RU" sz="32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  <a:sym typeface="Symbol"/>
                      </a:rPr>
                      <m:t>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ru-RU" sz="3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sz="3200" i="1" dirty="0">
                        <a:latin typeface="Cambria Math" panose="02040503050406030204" pitchFamily="18" charset="0"/>
                        <a:sym typeface="Symbol"/>
                      </a:rPr>
                      <m:t></m:t>
                    </m:r>
                    <m:r>
                      <a:rPr lang="ru-RU" sz="3200" b="0" i="1" dirty="0" smtClean="0">
                        <a:latin typeface="Cambria Math"/>
                        <a:sym typeface="Symbol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200" dirty="0" smtClean="0"/>
                  <a:t>. </a:t>
                </a:r>
                <a:r>
                  <a:rPr lang="ru-RU" sz="3200" b="1" i="1" dirty="0"/>
                  <a:t>Частичным графом </a:t>
                </a:r>
                <a:r>
                  <a:rPr lang="ru-RU" sz="3200" dirty="0"/>
                  <a:t>называется подграф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r>
                  <a:rPr lang="ru-RU" sz="3200" dirty="0" smtClean="0"/>
                  <a:t>содержащий </a:t>
                </a:r>
                <a:r>
                  <a:rPr lang="ru-RU" sz="3200" dirty="0"/>
                  <a:t>все вершины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200" dirty="0" smtClean="0"/>
                  <a:t>. </a:t>
                </a:r>
                <a:r>
                  <a:rPr lang="ru-RU" sz="3200" b="1" i="1" dirty="0"/>
                  <a:t>Связным</a:t>
                </a:r>
                <a:r>
                  <a:rPr lang="ru-RU" sz="3200" dirty="0"/>
                  <a:t> граф называется, если две любые его вершины можно соединить цепью. Максимальные связные подграфы графа называются его </a:t>
                </a:r>
                <a:r>
                  <a:rPr lang="ru-RU" sz="3200" b="1" i="1" dirty="0"/>
                  <a:t>компонентами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sz="3200" dirty="0"/>
                  <a:t>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Ребро </a:t>
                </a:r>
                <a:r>
                  <a:rPr lang="ru-RU" sz="3200" dirty="0"/>
                  <a:t>графа называется </a:t>
                </a:r>
                <a:r>
                  <a:rPr lang="ru-RU" sz="3200" b="1" i="1" dirty="0"/>
                  <a:t>перешейком</a:t>
                </a:r>
                <a:r>
                  <a:rPr lang="ru-RU" sz="3200" dirty="0"/>
                  <a:t>, если его удаление приводит к тому, что граф становится несвязным. Граф из одних перешейков назы­вается </a:t>
                </a:r>
                <a:r>
                  <a:rPr lang="ru-RU" sz="3200" b="1" i="1" dirty="0"/>
                  <a:t>деревом</a:t>
                </a:r>
                <a:r>
                  <a:rPr lang="ru-RU" sz="3200" i="1" dirty="0"/>
                  <a:t>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155" y="954860"/>
                <a:ext cx="11013260" cy="5373112"/>
              </a:xfrm>
              <a:blipFill rotWithShape="1">
                <a:blip r:embed="rId2"/>
                <a:stretch>
                  <a:fillRect l="-1384" t="-2270" r="-1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9327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897" y="206840"/>
            <a:ext cx="11318488" cy="73598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latin typeface="+mn-lt"/>
              </a:rPr>
              <a:t>Степень вершины графа</a:t>
            </a:r>
            <a:endParaRPr lang="ru-RU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2" y="1295272"/>
                <a:ext cx="11239837" cy="53849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i="1" dirty="0" smtClean="0"/>
                  <a:t>   </a:t>
                </a:r>
                <a:r>
                  <a:rPr lang="ru-RU" sz="3200" b="1" i="1" dirty="0" smtClean="0"/>
                  <a:t>Степенью </a:t>
                </a:r>
                <a:r>
                  <a:rPr lang="ru-RU" sz="3200" b="1" i="1" dirty="0"/>
                  <a:t>вершины </a:t>
                </a:r>
                <a:r>
                  <a:rPr lang="ru-RU" sz="3200" dirty="0"/>
                  <a:t>графа называют число дуг (ребер), инцидентных данной вершине. Степень обозначается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/>
                  <a:t>  </a:t>
                </a:r>
                <a:r>
                  <a:rPr lang="ru-RU" sz="3200" dirty="0" smtClean="0"/>
                  <a:t>или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200" i="1" dirty="0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ru-RU" sz="3200" dirty="0" smtClean="0"/>
                  <a:t>. Для </a:t>
                </a:r>
                <a:r>
                  <a:rPr lang="ru-RU" sz="3200" dirty="0"/>
                  <a:t>ориентированного графа различают </a:t>
                </a:r>
                <a:r>
                  <a:rPr lang="ru-RU" sz="3200" b="1" i="1" dirty="0" err="1"/>
                  <a:t>полустепень</a:t>
                </a:r>
                <a:r>
                  <a:rPr lang="ru-RU" sz="3200" b="1" i="1" dirty="0"/>
                  <a:t> </a:t>
                </a:r>
                <a:r>
                  <a:rPr lang="ru-RU" sz="3200" b="1" i="1" dirty="0" smtClean="0"/>
                  <a:t>захода </a:t>
                </a:r>
                <a:r>
                  <a:rPr lang="en-US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3200" b="1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ru-RU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200" dirty="0" smtClean="0"/>
                  <a:t>— число </a:t>
                </a:r>
                <a:r>
                  <a:rPr lang="ru-RU" sz="3200" dirty="0"/>
                  <a:t>дуг, входящих в данную вершину, и </a:t>
                </a:r>
                <a:r>
                  <a:rPr lang="ru-RU" sz="3200" b="1" i="1" dirty="0" err="1"/>
                  <a:t>полустепень</a:t>
                </a:r>
                <a:r>
                  <a:rPr lang="ru-RU" sz="3200" b="1" i="1" dirty="0"/>
                  <a:t> исхода</a:t>
                </a:r>
                <a:r>
                  <a:rPr lang="ru-RU" sz="3200" i="1" dirty="0"/>
                  <a:t> </a:t>
                </a:r>
                <a:r>
                  <a:rPr lang="en-US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ru-RU" sz="32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200" b="1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— число дуг, выходящих из данной вершины. Степень вершины ориентированного графа составит сумма </a:t>
                </a:r>
                <a:r>
                  <a:rPr lang="ru-RU" sz="3200" dirty="0" err="1"/>
                  <a:t>полустепеней</a:t>
                </a:r>
                <a:r>
                  <a:rPr lang="ru-RU" sz="3200" dirty="0"/>
                  <a:t> исхода и захода.</a:t>
                </a:r>
              </a:p>
              <a:p>
                <a:pPr marL="0" indent="0">
                  <a:buNone/>
                </a:pPr>
                <a:r>
                  <a:rPr lang="ru-RU" sz="3600" i="1" dirty="0"/>
                  <a:t>                                </a:t>
                </a:r>
              </a:p>
              <a:p>
                <a:pPr marL="0" indent="0">
                  <a:buNone/>
                </a:pPr>
                <a:r>
                  <a:rPr lang="ru-RU" sz="3600" i="1" dirty="0"/>
                  <a:t>                 </a:t>
                </a:r>
                <a:r>
                  <a:rPr lang="ru-RU" sz="3600" i="1" dirty="0" smtClean="0"/>
                  <a:t>   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baseline="3000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4800" i="1" baseline="3000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4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800" i="1" dirty="0" smtClean="0"/>
                  <a:t>.</a:t>
                </a:r>
                <a:endParaRPr lang="ru-RU" sz="4800" i="1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2" y="1295272"/>
                <a:ext cx="11239837" cy="5384927"/>
              </a:xfrm>
              <a:blipFill rotWithShape="1">
                <a:blip r:embed="rId2"/>
                <a:stretch>
                  <a:fillRect l="-1356" t="-2376" r="-1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7759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66771" y="1114580"/>
                <a:ext cx="11133437" cy="50322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   </a:t>
                </a:r>
                <a:r>
                  <a:rPr lang="ru-RU" sz="3600" dirty="0" smtClean="0"/>
                  <a:t>Число </a:t>
                </a:r>
                <a:r>
                  <a:rPr lang="ru-RU" sz="3600" dirty="0"/>
                  <a:t>ребер графа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связано со степенями его вершин следующим соотношением:</a:t>
                </a:r>
              </a:p>
              <a:p>
                <a:endParaRPr lang="ru-RU" sz="3600" dirty="0" smtClean="0"/>
              </a:p>
              <a:p>
                <a:pPr marL="0" indent="0">
                  <a:buNone/>
                </a:pPr>
                <a:endParaRPr lang="ru-RU" sz="3600" dirty="0" smtClean="0"/>
              </a:p>
              <a:p>
                <a:endParaRPr lang="ru-RU" sz="3600" u="sng" dirty="0" smtClean="0"/>
              </a:p>
              <a:p>
                <a:pPr marL="0" indent="0">
                  <a:buNone/>
                </a:pPr>
                <a:r>
                  <a:rPr lang="ru-RU" sz="3600" dirty="0" smtClean="0"/>
                  <a:t> где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— число вершин графа. </a:t>
                </a:r>
                <a:endParaRPr lang="ru-RU" sz="3600" dirty="0" smtClean="0"/>
              </a:p>
              <a:p>
                <a:pPr marL="0" indent="0">
                  <a:buNone/>
                </a:pPr>
                <a:endParaRPr lang="ru-RU" sz="3600" dirty="0"/>
              </a:p>
              <a:p>
                <a:pPr marL="0" indent="0">
                  <a:buNone/>
                </a:pPr>
                <a:r>
                  <a:rPr lang="ru-RU" sz="3600" dirty="0" smtClean="0"/>
                  <a:t>Отсюда </a:t>
                </a:r>
                <a:r>
                  <a:rPr lang="ru-RU" sz="3600" dirty="0"/>
                  <a:t>следует справедливость следующих утверждений:</a:t>
                </a:r>
              </a:p>
              <a:p>
                <a:pPr marL="0" lvl="0" indent="0">
                  <a:buNone/>
                </a:pPr>
                <a:r>
                  <a:rPr lang="ru-RU" dirty="0" smtClean="0"/>
                  <a:t>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771" y="1114580"/>
                <a:ext cx="11133437" cy="5032220"/>
              </a:xfrm>
              <a:blipFill rotWithShape="1">
                <a:blip r:embed="rId2"/>
                <a:stretch>
                  <a:fillRect l="-1423" t="-2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582399" y="2099998"/>
                <a:ext cx="5887844" cy="1772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u-RU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4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4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𝑑</m:t>
                          </m:r>
                          <m:d>
                            <m:dPr>
                              <m:ctrlPr>
                                <a:rPr lang="ru-RU" sz="40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4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ru-RU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ru-RU" sz="4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99" y="2099998"/>
                <a:ext cx="5887844" cy="17726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31179" y="218995"/>
            <a:ext cx="10722621" cy="80575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Число ребер графа</a:t>
            </a:r>
          </a:p>
        </p:txBody>
      </p:sp>
    </p:spTree>
    <p:extLst>
      <p:ext uri="{BB962C8B-B14F-4D97-AF65-F5344CB8AC3E}">
        <p14:creationId xmlns:p14="http://schemas.microsoft.com/office/powerpoint/2010/main" val="275162307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697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dirty="0">
                <a:latin typeface="+mn-lt"/>
              </a:rPr>
              <a:t>Следствия</a:t>
            </a:r>
            <a:r>
              <a:rPr lang="ru-RU" b="1" dirty="0" smtClean="0"/>
              <a:t> 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66800"/>
                <a:ext cx="10830515" cy="5537200"/>
              </a:xfrm>
            </p:spPr>
            <p:txBody>
              <a:bodyPr>
                <a:normAutofit lnSpcReduction="10000"/>
              </a:bodyPr>
              <a:lstStyle/>
              <a:p>
                <a:pPr lvl="0"/>
                <a:r>
                  <a:rPr lang="ru-RU" sz="3600" dirty="0" smtClean="0"/>
                  <a:t>сумма степеней вершин любого графа четна;</a:t>
                </a:r>
              </a:p>
              <a:p>
                <a:pPr lvl="0"/>
                <a:r>
                  <a:rPr lang="ru-RU" sz="3600" dirty="0"/>
                  <a:t>для любого графа число вершин, имеющих нечетные степени, четно;</a:t>
                </a:r>
              </a:p>
              <a:p>
                <a:pPr lvl="0"/>
                <a:r>
                  <a:rPr lang="ru-RU" sz="3600" dirty="0"/>
                  <a:t>для </a:t>
                </a:r>
                <a:r>
                  <a:rPr lang="ru-RU" sz="3600" b="1" i="1" dirty="0"/>
                  <a:t>однородного</a:t>
                </a:r>
                <a:r>
                  <a:rPr lang="ru-RU" sz="3600" dirty="0"/>
                  <a:t> графа, т. е. графа, все степени вершин которого одинаковы и равны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3600" i="1" dirty="0"/>
                  <a:t>,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   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=1/2∗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u-RU" sz="3600" i="1" dirty="0"/>
                  <a:t>;</a:t>
                </a:r>
                <a:endParaRPr lang="ru-RU" sz="3600" dirty="0"/>
              </a:p>
              <a:p>
                <a:r>
                  <a:rPr lang="ru-RU" sz="3600" dirty="0"/>
                  <a:t>для </a:t>
                </a:r>
                <a:r>
                  <a:rPr lang="ru-RU" sz="3600" b="1" i="1" dirty="0"/>
                  <a:t>полного</a:t>
                </a:r>
                <a:r>
                  <a:rPr lang="ru-RU" sz="3600" dirty="0"/>
                  <a:t> </a:t>
                </a:r>
                <a:r>
                  <a:rPr lang="ru-RU" sz="3600" dirty="0" smtClean="0"/>
                  <a:t>графа </a:t>
                </a:r>
                <a:r>
                  <a:rPr lang="ru-RU" sz="3600" b="1" i="1" dirty="0" smtClean="0"/>
                  <a:t>К</a:t>
                </a:r>
                <a:r>
                  <a:rPr lang="en-US" sz="3600" b="1" i="1" baseline="-25000" dirty="0" smtClean="0"/>
                  <a:t>n</a:t>
                </a:r>
                <a:r>
                  <a:rPr lang="ru-RU" sz="3600" dirty="0" smtClean="0"/>
                  <a:t>, </a:t>
                </a:r>
                <a:r>
                  <a:rPr lang="ru-RU" sz="3600" dirty="0"/>
                  <a:t>т. е. графа, в котором каждая пара вершин соединена ребром или дугой,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𝑑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=1/2</m:t>
                    </m:r>
                    <m:r>
                      <a:rPr lang="ru-RU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ru-RU" sz="3600" i="1" dirty="0"/>
                  <a:t>.</a:t>
                </a:r>
                <a:endParaRPr lang="ru-RU" sz="3600" i="1" dirty="0" smtClean="0"/>
              </a:p>
              <a:p>
                <a:pPr lvl="0"/>
                <a:r>
                  <a:rPr lang="ru-RU" sz="3600" dirty="0" smtClean="0"/>
                  <a:t>для</a:t>
                </a:r>
                <a:r>
                  <a:rPr lang="ru-RU" sz="3600" i="1" dirty="0" smtClean="0"/>
                  <a:t> </a:t>
                </a:r>
                <a:r>
                  <a:rPr lang="ru-RU" sz="3600" b="1" i="1" dirty="0" smtClean="0"/>
                  <a:t>нуль</a:t>
                </a:r>
                <a:r>
                  <a:rPr lang="ru-RU" sz="3600" i="1" dirty="0" smtClean="0"/>
                  <a:t>-графа </a:t>
                </a:r>
                <a:r>
                  <a:rPr lang="ru-RU" sz="3600" dirty="0" smtClean="0"/>
                  <a:t>степени всех вершин равны 0</a:t>
                </a:r>
                <a:r>
                  <a:rPr lang="ru-RU" sz="3600" i="1" dirty="0" smtClean="0"/>
                  <a:t>.</a:t>
                </a:r>
                <a:endParaRPr lang="ru-RU" sz="36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66800"/>
                <a:ext cx="10830515" cy="5537200"/>
              </a:xfrm>
              <a:blipFill rotWithShape="1">
                <a:blip r:embed="rId2"/>
                <a:stretch>
                  <a:fillRect l="-1519" t="-3414" r="-2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7234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987" y="457200"/>
            <a:ext cx="10835814" cy="6122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i="1" dirty="0" smtClean="0"/>
              <a:t>	</a:t>
            </a:r>
            <a:r>
              <a:rPr lang="ru-RU" sz="3600" i="1" baseline="-25000" dirty="0" smtClean="0"/>
              <a:t>		</a:t>
            </a:r>
            <a:endParaRPr lang="ru-RU" sz="3600" i="1" baseline="-25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6" y="2700454"/>
            <a:ext cx="10835814" cy="2375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0947" y="5840556"/>
            <a:ext cx="2170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Нуль-граф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1571" y="5840556"/>
            <a:ext cx="327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Полный граф </a:t>
            </a:r>
            <a:r>
              <a:rPr lang="ru-RU" sz="3600" i="1" dirty="0"/>
              <a:t>К</a:t>
            </a:r>
            <a:r>
              <a:rPr lang="ru-RU" sz="3600" i="1" baseline="-25000" dirty="0"/>
              <a:t>5</a:t>
            </a:r>
            <a:endParaRPr lang="ru-RU" sz="36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78093" y="433137"/>
            <a:ext cx="10515600" cy="1395663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latin typeface="+mn-lt"/>
              </a:rPr>
              <a:t>Примеры </a:t>
            </a:r>
            <a:endParaRPr lang="ru-RU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0212" y="5722382"/>
            <a:ext cx="271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Дерево-цепь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91938883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6600" b="1" dirty="0" smtClean="0"/>
              <a:t>Основные разделы</a:t>
            </a:r>
            <a:r>
              <a:rPr lang="en-US" sz="6600" b="1" dirty="0" smtClean="0"/>
              <a:t>:</a:t>
            </a:r>
            <a:endParaRPr lang="ru-RU" sz="6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5642" y="1888177"/>
            <a:ext cx="10748158" cy="42887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 smtClean="0"/>
              <a:t>4.1</a:t>
            </a:r>
            <a:r>
              <a:rPr lang="en-US" sz="4800" dirty="0" smtClean="0"/>
              <a:t> </a:t>
            </a:r>
            <a:r>
              <a:rPr lang="ru-RU" sz="4800" dirty="0" smtClean="0"/>
              <a:t>Основные определения и понятия</a:t>
            </a:r>
          </a:p>
          <a:p>
            <a:pPr marL="0" indent="0">
              <a:buNone/>
            </a:pPr>
            <a:r>
              <a:rPr lang="ru-RU" sz="4800" b="1" dirty="0" smtClean="0"/>
              <a:t>4.2</a:t>
            </a:r>
            <a:r>
              <a:rPr lang="ru-RU" sz="4800" dirty="0" smtClean="0"/>
              <a:t> Способы задания графа</a:t>
            </a:r>
          </a:p>
          <a:p>
            <a:pPr marL="0" indent="0">
              <a:buNone/>
            </a:pPr>
            <a:r>
              <a:rPr lang="ru-RU" sz="4800" b="1" dirty="0" smtClean="0"/>
              <a:t>4.3</a:t>
            </a:r>
            <a:r>
              <a:rPr lang="ru-RU" sz="4800" dirty="0" smtClean="0"/>
              <a:t> Операции над графами и их свойства</a:t>
            </a:r>
          </a:p>
          <a:p>
            <a:pPr marL="0" indent="0">
              <a:buNone/>
            </a:pPr>
            <a:r>
              <a:rPr lang="ru-RU" sz="4800" b="1" dirty="0" smtClean="0"/>
              <a:t>4.4</a:t>
            </a:r>
            <a:r>
              <a:rPr lang="ru-RU" sz="4800" dirty="0" smtClean="0"/>
              <a:t> Деревья</a:t>
            </a:r>
          </a:p>
          <a:p>
            <a:pPr marL="0" indent="0">
              <a:buNone/>
            </a:pPr>
            <a:r>
              <a:rPr lang="ru-RU" sz="4800" b="1" dirty="0" smtClean="0"/>
              <a:t>4.5</a:t>
            </a:r>
            <a:r>
              <a:rPr lang="ru-RU" sz="4800" dirty="0" smtClean="0"/>
              <a:t> Обходы</a:t>
            </a:r>
          </a:p>
          <a:p>
            <a:pPr marL="0" indent="0">
              <a:buNone/>
            </a:pPr>
            <a:r>
              <a:rPr lang="ru-RU" sz="4800" b="1" dirty="0" smtClean="0"/>
              <a:t>4.6</a:t>
            </a:r>
            <a:r>
              <a:rPr lang="ru-RU" sz="4800" dirty="0" smtClean="0"/>
              <a:t> Алгоритмы на графах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11934858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69593"/>
          </a:xfrm>
        </p:spPr>
        <p:txBody>
          <a:bodyPr>
            <a:normAutofit/>
          </a:bodyPr>
          <a:lstStyle/>
          <a:p>
            <a:r>
              <a:rPr lang="ru-RU" sz="3200" b="1" dirty="0"/>
              <a:t>Однородным графом является и полный двудольный граф </a:t>
            </a:r>
            <a:r>
              <a:rPr lang="en-US" sz="3200" b="1" i="1" dirty="0"/>
              <a:t>K</a:t>
            </a:r>
            <a:r>
              <a:rPr lang="en-US" sz="3200" b="1" i="1" baseline="-25000" dirty="0"/>
              <a:t>m</a:t>
            </a:r>
            <a:r>
              <a:rPr lang="ru-RU" sz="3200" b="1" i="1" baseline="-25000" dirty="0"/>
              <a:t>,</a:t>
            </a:r>
            <a:r>
              <a:rPr lang="en-US" sz="3200" b="1" i="1" baseline="-25000" dirty="0"/>
              <a:t>m</a:t>
            </a:r>
            <a:r>
              <a:rPr lang="ru-RU" sz="3200" b="1" dirty="0"/>
              <a:t> = </a:t>
            </a:r>
            <a:r>
              <a:rPr lang="en-US" sz="3200" b="1" i="1" dirty="0"/>
              <a:t>G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</a:t>
            </a:r>
            <a:r>
              <a:rPr lang="en-US" sz="3200" b="1" dirty="0"/>
              <a:t>E</a:t>
            </a:r>
            <a:r>
              <a:rPr lang="ru-RU" sz="3200" b="1" dirty="0"/>
              <a:t>), </a:t>
            </a:r>
            <a:r>
              <a:rPr lang="en-US" sz="3200" b="1" dirty="0"/>
              <a:t>|</a:t>
            </a:r>
            <a:r>
              <a:rPr lang="ru-RU" sz="3200" b="1" i="1" dirty="0"/>
              <a:t>V</a:t>
            </a:r>
            <a:r>
              <a:rPr lang="ru-RU" sz="3200" b="1" baseline="-25000" dirty="0"/>
              <a:t>1</a:t>
            </a:r>
            <a:r>
              <a:rPr lang="en-US" sz="3200" b="1" dirty="0" smtClean="0"/>
              <a:t>|=|</a:t>
            </a:r>
            <a:r>
              <a:rPr lang="ru-RU" sz="3200" b="1" i="1" dirty="0"/>
              <a:t>V</a:t>
            </a:r>
            <a:r>
              <a:rPr lang="ru-RU" sz="3200" b="1" baseline="-25000" dirty="0"/>
              <a:t>2 </a:t>
            </a:r>
            <a:r>
              <a:rPr lang="en-US" sz="3200" b="1" dirty="0" smtClean="0"/>
              <a:t>|=</a:t>
            </a:r>
            <a:r>
              <a:rPr lang="en-US" sz="3200" b="1" dirty="0"/>
              <a:t> </a:t>
            </a:r>
            <a:r>
              <a:rPr lang="en-US" sz="3200" b="1" dirty="0" smtClean="0"/>
              <a:t>m</a:t>
            </a:r>
            <a:r>
              <a:rPr lang="ru-RU" sz="3200" b="1" dirty="0" smtClean="0"/>
              <a:t>,</a:t>
            </a:r>
            <a:r>
              <a:rPr lang="en-US" sz="3200" b="1" dirty="0" smtClean="0"/>
              <a:t> </a:t>
            </a:r>
            <a:r>
              <a:rPr lang="ru-RU" sz="3200" b="1" dirty="0" smtClean="0"/>
              <a:t>подграфы </a:t>
            </a:r>
            <a:r>
              <a:rPr lang="ru-RU" sz="3200" b="1" dirty="0"/>
              <a:t>которого </a:t>
            </a:r>
            <a:r>
              <a:rPr lang="en-US" sz="3200" b="1" i="1" dirty="0"/>
              <a:t>G</a:t>
            </a:r>
            <a:r>
              <a:rPr lang="ru-RU" sz="3200" b="1" baseline="-25000" dirty="0"/>
              <a:t>1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,∅) и </a:t>
            </a:r>
            <a:r>
              <a:rPr lang="en-US" sz="3200" b="1" i="1" dirty="0"/>
              <a:t>G</a:t>
            </a:r>
            <a:r>
              <a:rPr lang="ru-RU" sz="3200" b="1" baseline="-25000" dirty="0"/>
              <a:t>2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,∅) – нуль-графы и все вершины подмножеств 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i="1" dirty="0"/>
              <a:t> </a:t>
            </a:r>
            <a:r>
              <a:rPr lang="ru-RU" sz="3200" b="1" dirty="0"/>
              <a:t>и</a:t>
            </a:r>
            <a:r>
              <a:rPr lang="ru-RU" sz="3200" b="1" i="1" dirty="0"/>
              <a:t> 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 попарно соединены ребрами. </a:t>
            </a:r>
            <a:r>
              <a:rPr lang="ru-RU" sz="3200" b="1" dirty="0" smtClean="0"/>
              <a:t/>
            </a:r>
            <a:br>
              <a:rPr lang="ru-RU" sz="3200" b="1" dirty="0" smtClean="0"/>
            </a:br>
            <a:r>
              <a:rPr lang="ru-RU" sz="3200" b="1" dirty="0" smtClean="0"/>
              <a:t>На рисунке граф </a:t>
            </a:r>
            <a:r>
              <a:rPr lang="en-US" sz="3200" b="1" i="1" dirty="0" smtClean="0"/>
              <a:t>K</a:t>
            </a:r>
            <a:r>
              <a:rPr lang="ru-RU" sz="3200" b="1" i="1" baseline="-25000" dirty="0" smtClean="0"/>
              <a:t>3,3</a:t>
            </a:r>
            <a:r>
              <a:rPr lang="ru-RU" sz="3200" b="1" dirty="0"/>
              <a:t/>
            </a:r>
            <a:br>
              <a:rPr lang="ru-RU" sz="3200" b="1" dirty="0"/>
            </a:br>
            <a:r>
              <a:rPr lang="ru-RU" b="1" dirty="0" smtClean="0"/>
              <a:t> </a:t>
            </a:r>
            <a:endParaRPr lang="ru-RU" b="1" dirty="0"/>
          </a:p>
        </p:txBody>
      </p:sp>
      <p:pic>
        <p:nvPicPr>
          <p:cNvPr id="4" name="Объект 3" descr="F:\img-frbUWA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61" y="3084724"/>
            <a:ext cx="2959693" cy="3029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30927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625" y="365126"/>
            <a:ext cx="11512626" cy="868764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Определение двудольного графа </a:t>
            </a:r>
            <a:r>
              <a:rPr lang="en-US" sz="4000" b="1" i="1" dirty="0"/>
              <a:t>K</a:t>
            </a:r>
            <a:r>
              <a:rPr lang="en-US" sz="4000" b="1" i="1" baseline="-25000" dirty="0"/>
              <a:t>m</a:t>
            </a:r>
            <a:r>
              <a:rPr lang="ru-RU" sz="4000" b="1" i="1" baseline="-25000" dirty="0" smtClean="0"/>
              <a:t>,</a:t>
            </a:r>
            <a:r>
              <a:rPr lang="en-US" sz="4000" b="1" i="1" baseline="-25000" dirty="0" smtClean="0"/>
              <a:t>n</a:t>
            </a:r>
            <a:r>
              <a:rPr lang="ru-RU" sz="4000" b="1" dirty="0" smtClean="0"/>
              <a:t> </a:t>
            </a:r>
            <a:r>
              <a:rPr lang="ru-RU" sz="4000" b="1" dirty="0"/>
              <a:t>= </a:t>
            </a:r>
            <a:r>
              <a:rPr lang="en-US" sz="4000" b="1" i="1" dirty="0"/>
              <a:t>G</a:t>
            </a:r>
            <a:r>
              <a:rPr lang="ru-RU" sz="4000" b="1" dirty="0"/>
              <a:t>(</a:t>
            </a:r>
            <a:r>
              <a:rPr lang="en-US" sz="4000" b="1" i="1" dirty="0"/>
              <a:t>V</a:t>
            </a:r>
            <a:r>
              <a:rPr lang="ru-RU" sz="4000" b="1" baseline="-25000" dirty="0"/>
              <a:t>1</a:t>
            </a:r>
            <a:r>
              <a:rPr lang="ru-RU" sz="4000" b="1" dirty="0"/>
              <a:t>,</a:t>
            </a:r>
            <a:r>
              <a:rPr lang="en-US" sz="4000" b="1" i="1" dirty="0"/>
              <a:t>V</a:t>
            </a:r>
            <a:r>
              <a:rPr lang="ru-RU" sz="4000" b="1" baseline="-25000" dirty="0"/>
              <a:t>2</a:t>
            </a:r>
            <a:r>
              <a:rPr lang="ru-RU" sz="4000" b="1" dirty="0"/>
              <a:t>,</a:t>
            </a:r>
            <a:r>
              <a:rPr lang="en-US" sz="4000" b="1" dirty="0"/>
              <a:t>E</a:t>
            </a:r>
            <a:r>
              <a:rPr lang="ru-RU" sz="4000" b="1" dirty="0"/>
              <a:t>),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2371" y="1983036"/>
            <a:ext cx="11426343" cy="4620963"/>
          </a:xfrm>
        </p:spPr>
        <p:txBody>
          <a:bodyPr>
            <a:noAutofit/>
          </a:bodyPr>
          <a:lstStyle/>
          <a:p>
            <a:pPr lvl="1"/>
            <a:r>
              <a:rPr lang="ru-RU" sz="3200" dirty="0"/>
              <a:t>Двудольный </a:t>
            </a:r>
            <a:r>
              <a:rPr lang="ru-RU" sz="3200" dirty="0" smtClean="0"/>
              <a:t>граф </a:t>
            </a:r>
            <a:r>
              <a:rPr lang="en-US" sz="3200" b="1" i="1" dirty="0"/>
              <a:t>K</a:t>
            </a:r>
            <a:r>
              <a:rPr lang="en-US" sz="3200" b="1" i="1" baseline="-25000" dirty="0"/>
              <a:t>m</a:t>
            </a:r>
            <a:r>
              <a:rPr lang="ru-RU" sz="3200" b="1" i="1" baseline="-25000" dirty="0" smtClean="0"/>
              <a:t>,</a:t>
            </a:r>
            <a:r>
              <a:rPr lang="en-US" sz="3200" b="1" i="1" baseline="-25000" dirty="0" smtClean="0"/>
              <a:t>n</a:t>
            </a:r>
            <a:r>
              <a:rPr lang="ru-RU" sz="3200" b="1" dirty="0" smtClean="0"/>
              <a:t> </a:t>
            </a:r>
            <a:r>
              <a:rPr lang="ru-RU" sz="3200" b="1" dirty="0"/>
              <a:t>= </a:t>
            </a:r>
            <a:r>
              <a:rPr lang="en-US" sz="3200" b="1" i="1" dirty="0"/>
              <a:t>G</a:t>
            </a:r>
            <a:r>
              <a:rPr lang="ru-RU" sz="3200" b="1" dirty="0"/>
              <a:t>(</a:t>
            </a:r>
            <a:r>
              <a:rPr lang="en-US" sz="3200" b="1" i="1" dirty="0"/>
              <a:t>V</a:t>
            </a:r>
            <a:r>
              <a:rPr lang="ru-RU" sz="3200" b="1" baseline="-25000" dirty="0"/>
              <a:t>1</a:t>
            </a:r>
            <a:r>
              <a:rPr lang="ru-RU" sz="3200" b="1" dirty="0"/>
              <a:t>,</a:t>
            </a:r>
            <a:r>
              <a:rPr lang="en-US" sz="3200" b="1" i="1" dirty="0"/>
              <a:t>V</a:t>
            </a:r>
            <a:r>
              <a:rPr lang="ru-RU" sz="3200" b="1" baseline="-25000" dirty="0"/>
              <a:t>2</a:t>
            </a:r>
            <a:r>
              <a:rPr lang="ru-RU" sz="3200" b="1" dirty="0"/>
              <a:t>,</a:t>
            </a:r>
            <a:r>
              <a:rPr lang="en-US" sz="3200" b="1" dirty="0"/>
              <a:t>E</a:t>
            </a:r>
            <a:r>
              <a:rPr lang="ru-RU" sz="3200" b="1" dirty="0"/>
              <a:t>), </a:t>
            </a:r>
            <a:r>
              <a:rPr lang="ru-RU" sz="3200" dirty="0" smtClean="0"/>
              <a:t>- это </a:t>
            </a:r>
            <a:r>
              <a:rPr lang="ru-RU" sz="3200" dirty="0"/>
              <a:t>граф </a:t>
            </a:r>
            <a:r>
              <a:rPr lang="ru-RU" sz="3200" i="1" dirty="0"/>
              <a:t>G(V,E),</a:t>
            </a:r>
            <a:r>
              <a:rPr lang="ru-RU" sz="3200" dirty="0"/>
              <a:t> такой что множество </a:t>
            </a:r>
            <a:r>
              <a:rPr lang="ru-RU" sz="3200" i="1" dirty="0"/>
              <a:t>V</a:t>
            </a:r>
            <a:r>
              <a:rPr lang="ru-RU" sz="3200" dirty="0"/>
              <a:t> разбито на два непересекающихся </a:t>
            </a:r>
            <a:r>
              <a:rPr lang="ru-RU" sz="3200" dirty="0" smtClean="0"/>
              <a:t>подмножества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, </a:t>
            </a:r>
            <a:r>
              <a:rPr lang="en-US" sz="3200" dirty="0" smtClean="0"/>
              <a:t>|</a:t>
            </a:r>
            <a:r>
              <a:rPr lang="ru-RU" sz="3200" i="1" dirty="0" smtClean="0"/>
              <a:t>V</a:t>
            </a:r>
            <a:r>
              <a:rPr lang="ru-RU" sz="3200" baseline="-25000" dirty="0" smtClean="0"/>
              <a:t>1</a:t>
            </a:r>
            <a:r>
              <a:rPr lang="en-US" sz="3200" dirty="0" smtClean="0"/>
              <a:t>|=m,</a:t>
            </a:r>
            <a:r>
              <a:rPr lang="ru-RU" sz="3200" dirty="0" smtClean="0"/>
              <a:t> </a:t>
            </a:r>
            <a:r>
              <a:rPr lang="en-US" sz="3200" dirty="0" smtClean="0"/>
              <a:t>|</a:t>
            </a:r>
            <a:r>
              <a:rPr lang="ru-RU" sz="3200" i="1" dirty="0" smtClean="0"/>
              <a:t>V</a:t>
            </a:r>
            <a:r>
              <a:rPr lang="ru-RU" sz="3200" baseline="-25000" dirty="0" smtClean="0"/>
              <a:t>2 </a:t>
            </a:r>
            <a:r>
              <a:rPr lang="en-US" sz="3200" dirty="0" smtClean="0"/>
              <a:t>|=n, </a:t>
            </a:r>
            <a:r>
              <a:rPr lang="ru-RU" sz="3200" dirty="0" smtClean="0"/>
              <a:t>причем </a:t>
            </a:r>
            <a:r>
              <a:rPr lang="ru-RU" sz="3200" dirty="0"/>
              <a:t>всякое ребро из E соединяет вершину из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с вершиной из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. 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 называются долями двудольного графа. Если двудольный граф содержит все ребра, </a:t>
            </a:r>
            <a:r>
              <a:rPr lang="ru-RU" sz="3200" dirty="0" smtClean="0"/>
              <a:t>соединяющие </a:t>
            </a:r>
            <a:r>
              <a:rPr lang="ru-RU" sz="3200" dirty="0"/>
              <a:t>множества </a:t>
            </a:r>
            <a:r>
              <a:rPr lang="ru-RU" sz="3200" i="1" dirty="0"/>
              <a:t>V</a:t>
            </a:r>
            <a:r>
              <a:rPr lang="ru-RU" sz="3200" baseline="-25000" dirty="0"/>
              <a:t>1</a:t>
            </a:r>
            <a:r>
              <a:rPr lang="ru-RU" sz="3200" dirty="0"/>
              <a:t> и </a:t>
            </a:r>
            <a:r>
              <a:rPr lang="ru-RU" sz="3200" i="1" dirty="0"/>
              <a:t>V</a:t>
            </a:r>
            <a:r>
              <a:rPr lang="ru-RU" sz="3200" baseline="-25000" dirty="0"/>
              <a:t>2</a:t>
            </a:r>
            <a:r>
              <a:rPr lang="ru-RU" sz="3200" dirty="0"/>
              <a:t>, то он называется полным двудольным графом.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215945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122665"/>
            <a:ext cx="11017405" cy="735979"/>
          </a:xfrm>
          <a:solidFill>
            <a:schemeClr val="accent1">
              <a:lumMod val="40000"/>
              <a:lumOff val="60000"/>
              <a:alpha val="84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b="1" dirty="0" err="1">
                <a:latin typeface="+mn-lt"/>
              </a:rPr>
              <a:t>Эйлеровы</a:t>
            </a:r>
            <a:r>
              <a:rPr lang="ru-RU" b="1" dirty="0">
                <a:latin typeface="+mn-lt"/>
              </a:rPr>
              <a:t> и гамильтоновы цепи и </a:t>
            </a:r>
            <a:r>
              <a:rPr lang="ru-RU" b="1" dirty="0" smtClean="0">
                <a:latin typeface="+mn-lt"/>
              </a:rPr>
              <a:t>циклы</a:t>
            </a:r>
            <a:endParaRPr lang="ru-RU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9338" y="858644"/>
                <a:ext cx="5935699" cy="57839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000" dirty="0" smtClean="0"/>
                  <a:t>     Рассмотрим </a:t>
                </a:r>
                <a:r>
                  <a:rPr lang="ru-RU" sz="3000" b="1" i="1" dirty="0"/>
                  <a:t>задачу о кенигсбергских мостах</a:t>
                </a:r>
                <a:r>
                  <a:rPr lang="ru-RU" sz="3000" i="1" dirty="0"/>
                  <a:t>,</a:t>
                </a:r>
                <a:r>
                  <a:rPr lang="ru-RU" sz="3000" dirty="0"/>
                  <a:t> сформулированную Эйлером. Река </a:t>
                </a:r>
                <a:r>
                  <a:rPr lang="ru-RU" sz="3000" dirty="0" err="1"/>
                  <a:t>Прегель</a:t>
                </a:r>
                <a:r>
                  <a:rPr lang="ru-RU" sz="3000" dirty="0"/>
                  <a:t> делит г. Кенигсберг на четыре части: </a:t>
                </a:r>
                <a14:m>
                  <m:oMath xmlns:m="http://schemas.openxmlformats.org/officeDocument/2006/math">
                    <m:r>
                      <a:rPr lang="ru-RU" sz="3000" i="1" dirty="0" smtClean="0">
                        <a:latin typeface="Cambria Math" panose="02040503050406030204" pitchFamily="18" charset="0"/>
                      </a:rPr>
                      <m:t>А, В, С, 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ru-RU" sz="30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sz="3000" dirty="0" smtClean="0"/>
                  <a:t>соединенные </a:t>
                </a:r>
                <a:r>
                  <a:rPr lang="ru-RU" sz="3000" dirty="0"/>
                  <a:t>между собой семью мостами. Требуется определить, можно ли, выйдя из какой-либо части города, пройти по всем мостам по одному разу и вернуться в исходную часть города</a:t>
                </a:r>
                <a:r>
                  <a:rPr lang="ru-RU" sz="3000" dirty="0" smtClean="0"/>
                  <a:t>.</a:t>
                </a:r>
                <a:endParaRPr lang="ru-RU" sz="3000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338" y="858644"/>
                <a:ext cx="5935699" cy="5783942"/>
              </a:xfrm>
              <a:blipFill rotWithShape="1">
                <a:blip r:embed="rId2"/>
                <a:stretch>
                  <a:fillRect l="-2464" t="-2107" r="-2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91" y="2244894"/>
            <a:ext cx="5494493" cy="23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370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2693" y="245327"/>
            <a:ext cx="11167009" cy="780585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 smtClean="0"/>
              <a:t>Эйлеров цикл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602" y="1471961"/>
            <a:ext cx="11191285" cy="470500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dirty="0" smtClean="0"/>
              <a:t> </a:t>
            </a:r>
            <a:r>
              <a:rPr lang="ru-RU" sz="4000" b="1" dirty="0" smtClean="0"/>
              <a:t>Теорема1.</a:t>
            </a:r>
            <a:r>
              <a:rPr lang="en-US" sz="3800" dirty="0" smtClean="0"/>
              <a:t> </a:t>
            </a:r>
            <a:r>
              <a:rPr lang="ru-RU" sz="3800" dirty="0" smtClean="0"/>
              <a:t>Чтобы </a:t>
            </a:r>
            <a:r>
              <a:rPr lang="ru-RU" sz="3800" dirty="0"/>
              <a:t>неориентированный граф обладал </a:t>
            </a:r>
            <a:r>
              <a:rPr lang="ru-RU" sz="3800" dirty="0" err="1"/>
              <a:t>эйлеровым</a:t>
            </a:r>
            <a:r>
              <a:rPr lang="ru-RU" sz="3800" dirty="0"/>
              <a:t> цик­лом, необходимо и достаточно, чтобы он был </a:t>
            </a:r>
            <a:r>
              <a:rPr lang="ru-RU" sz="3800" dirty="0" smtClean="0"/>
              <a:t>связан</a:t>
            </a:r>
            <a:r>
              <a:rPr lang="en-US" sz="3800" dirty="0" smtClean="0"/>
              <a:t>,</a:t>
            </a:r>
            <a:r>
              <a:rPr lang="ru-RU" sz="3800" dirty="0" smtClean="0"/>
              <a:t> </a:t>
            </a:r>
            <a:r>
              <a:rPr lang="ru-RU" sz="3800" dirty="0"/>
              <a:t>и все вершины графа имели четные степени.</a:t>
            </a:r>
          </a:p>
          <a:p>
            <a:pPr marL="0" indent="0">
              <a:buNone/>
            </a:pPr>
            <a:r>
              <a:rPr lang="en-US" sz="3800" dirty="0" smtClean="0"/>
              <a:t>    </a:t>
            </a:r>
            <a:r>
              <a:rPr lang="ru-RU" sz="3800" dirty="0" smtClean="0"/>
              <a:t>Для </a:t>
            </a:r>
            <a:r>
              <a:rPr lang="ru-RU" sz="3800" dirty="0"/>
              <a:t>существования </a:t>
            </a:r>
            <a:r>
              <a:rPr lang="ru-RU" sz="3800" dirty="0" err="1"/>
              <a:t>эйлерова</a:t>
            </a:r>
            <a:r>
              <a:rPr lang="ru-RU" sz="3800" dirty="0"/>
              <a:t> контура на ориентированном графе не­обходимым и достаточным условием являются связность графа и равенст­во </a:t>
            </a:r>
            <a:r>
              <a:rPr lang="ru-RU" sz="3800" dirty="0" err="1"/>
              <a:t>полустепеней</a:t>
            </a:r>
            <a:r>
              <a:rPr lang="ru-RU" sz="3800" dirty="0"/>
              <a:t> захода и исхода в каждой вершине. Очевидно, что степени вершин графа четны.</a:t>
            </a:r>
          </a:p>
          <a:p>
            <a:pPr marL="0" indent="0">
              <a:buNone/>
            </a:pPr>
            <a:endParaRPr lang="ru-RU" sz="3800" dirty="0" smtClean="0"/>
          </a:p>
          <a:p>
            <a:pPr marL="0" indent="0">
              <a:buNone/>
            </a:pPr>
            <a:r>
              <a:rPr lang="en-US" sz="3800" dirty="0" smtClean="0"/>
              <a:t>   </a:t>
            </a:r>
            <a:r>
              <a:rPr lang="ru-RU" sz="3800" dirty="0" smtClean="0"/>
              <a:t>Граф</a:t>
            </a:r>
            <a:r>
              <a:rPr lang="ru-RU" sz="3800" dirty="0"/>
              <a:t>, соответствующий задаче Эйлера о кенигсбергских мостах, не удовлетворяет </a:t>
            </a:r>
            <a:r>
              <a:rPr lang="ru-RU" sz="3800" dirty="0" smtClean="0"/>
              <a:t>теореме. </a:t>
            </a:r>
            <a:r>
              <a:rPr lang="ru-RU" sz="3800" dirty="0"/>
              <a:t>Он не содержит </a:t>
            </a:r>
            <a:r>
              <a:rPr lang="ru-RU" sz="3800" dirty="0" err="1"/>
              <a:t>эйлерова</a:t>
            </a:r>
            <a:r>
              <a:rPr lang="ru-RU" sz="3800" dirty="0"/>
              <a:t> цикла.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481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2476" y="353781"/>
            <a:ext cx="10515600" cy="836340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atin typeface="+mn-lt"/>
              </a:rPr>
              <a:t> </a:t>
            </a:r>
            <a:r>
              <a:rPr lang="ru-RU" sz="4000" b="1" dirty="0" err="1">
                <a:latin typeface="+mn-lt"/>
              </a:rPr>
              <a:t>Э</a:t>
            </a:r>
            <a:r>
              <a:rPr lang="ru-RU" sz="4000" b="1" dirty="0" err="1" smtClean="0">
                <a:latin typeface="+mn-lt"/>
              </a:rPr>
              <a:t>йлерова</a:t>
            </a:r>
            <a:r>
              <a:rPr lang="ru-RU" sz="4000" b="1" dirty="0" smtClean="0">
                <a:latin typeface="+mn-lt"/>
              </a:rPr>
              <a:t> </a:t>
            </a:r>
            <a:r>
              <a:rPr lang="ru-RU" sz="4000" b="1" dirty="0" err="1" smtClean="0">
                <a:latin typeface="+mn-lt"/>
              </a:rPr>
              <a:t>церь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52561" y="1915542"/>
                <a:ext cx="10721946" cy="40024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</a:t>
                </a:r>
                <a:r>
                  <a:rPr lang="ru-RU" sz="3600" b="1" dirty="0" smtClean="0"/>
                  <a:t>Теорема2. </a:t>
                </a:r>
                <a:r>
                  <a:rPr lang="ru-RU" sz="3600" dirty="0" smtClean="0"/>
                  <a:t>Неориентированный </a:t>
                </a:r>
                <a:r>
                  <a:rPr lang="ru-RU" sz="3600" dirty="0"/>
                  <a:t>граф содержит </a:t>
                </a:r>
                <a:r>
                  <a:rPr lang="ru-RU" sz="3600" dirty="0" err="1"/>
                  <a:t>эйлерову</a:t>
                </a:r>
                <a:r>
                  <a:rPr lang="ru-RU" sz="3600" dirty="0"/>
                  <a:t> цепь, соеди­няющую вершины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en-US" sz="3600" i="1" dirty="0" smtClean="0"/>
                  <a:t> </a:t>
                </a:r>
                <a:r>
                  <a:rPr lang="ru-RU" sz="3600" dirty="0" smtClean="0"/>
                  <a:t>в том, и </a:t>
                </a:r>
                <a:r>
                  <a:rPr lang="ru-RU" sz="3600" dirty="0"/>
                  <a:t>только в том случае, если граф связен, и только эти </a:t>
                </a:r>
                <a:r>
                  <a:rPr lang="ru-RU" sz="3600" dirty="0" smtClean="0"/>
                  <a:t>вершины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600" dirty="0" smtClean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В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являются вершинами с нечетными степенями, а степени всех остальных вершин четны.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561" y="1915542"/>
                <a:ext cx="10721946" cy="4002474"/>
              </a:xfrm>
              <a:blipFill rotWithShape="1">
                <a:blip r:embed="rId2"/>
                <a:stretch>
                  <a:fillRect l="-1706" t="-3653" r="-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5954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7268"/>
            <a:ext cx="10515600" cy="8632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latin typeface="+mn-lt"/>
              </a:rPr>
              <a:t>Алгоритм построения </a:t>
            </a:r>
            <a:r>
              <a:rPr lang="ru-RU" sz="4800" b="1" dirty="0" err="1">
                <a:latin typeface="+mn-lt"/>
              </a:rPr>
              <a:t>эйлерова</a:t>
            </a:r>
            <a:r>
              <a:rPr lang="ru-RU" sz="4800" b="1" dirty="0">
                <a:latin typeface="+mn-lt"/>
              </a:rPr>
              <a:t> цикла 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09204" y="1568670"/>
                <a:ext cx="10543922" cy="4323488"/>
              </a:xfrm>
            </p:spPr>
            <p:txBody>
              <a:bodyPr>
                <a:normAutofit/>
              </a:bodyPr>
              <a:lstStyle/>
              <a:p>
                <a:pPr marL="742950" lvl="0" indent="-742950">
                  <a:buFont typeface="+mj-lt"/>
                  <a:buAutoNum type="arabicParenR"/>
                </a:pPr>
                <a:r>
                  <a:rPr lang="ru-RU" sz="3600" dirty="0" smtClean="0"/>
                  <a:t>Выходим </a:t>
                </a:r>
                <a:r>
                  <a:rPr lang="ru-RU" sz="3600" dirty="0"/>
                  <a:t>из произвольной вершины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о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, </a:t>
                </a:r>
                <a:r>
                  <a:rPr lang="ru-RU" sz="3600" dirty="0" smtClean="0"/>
                  <a:t>каждое пройденное </a:t>
                </a:r>
                <a:r>
                  <a:rPr lang="ru-RU" sz="3600" dirty="0"/>
                  <a:t>ребро вычеркиваем.</a:t>
                </a:r>
              </a:p>
              <a:p>
                <a:pPr marL="514350" lvl="0" indent="-514350">
                  <a:buFont typeface="+mj-lt"/>
                  <a:buAutoNum type="arabicParenR"/>
                </a:pPr>
                <a:r>
                  <a:rPr lang="ru-RU" sz="3600" dirty="0" smtClean="0"/>
                  <a:t> Никогда </a:t>
                </a:r>
                <a:r>
                  <a:rPr lang="ru-RU" sz="3600" dirty="0"/>
                  <a:t>не идти по ребру, которое в рассматриваемый момент является пе­решейком, а также не выбирать ребра, идущего 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о</m:t>
                    </m:r>
                  </m:oMath>
                </a14:m>
                <a:r>
                  <a:rPr lang="ru-RU" sz="3600" i="1" dirty="0" smtClean="0"/>
                  <a:t> </a:t>
                </a:r>
                <a:r>
                  <a:rPr lang="ru-RU" sz="3600" i="1" dirty="0"/>
                  <a:t>,</a:t>
                </a:r>
                <a:r>
                  <a:rPr lang="ru-RU" sz="3600" dirty="0"/>
                  <a:t> пока есть другие возможности.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204" y="1568670"/>
                <a:ext cx="10543922" cy="4323488"/>
              </a:xfrm>
              <a:blipFill rotWithShape="1">
                <a:blip r:embed="rId2"/>
                <a:stretch>
                  <a:fillRect l="-1793" t="-3521" r="-1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1016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67268"/>
            <a:ext cx="10515600" cy="8632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Гамильтонов цикл </a:t>
            </a:r>
            <a:endParaRPr lang="ru-RU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09074" y="1203159"/>
                <a:ext cx="11309684" cy="5293894"/>
              </a:xfrm>
            </p:spPr>
            <p:txBody>
              <a:bodyPr>
                <a:normAutofit/>
              </a:bodyPr>
              <a:lstStyle/>
              <a:p>
                <a:r>
                  <a:rPr lang="ru-RU" sz="3200" dirty="0"/>
                  <a:t>Задача об определении гамильтоновых линий в общем виде не решена.</a:t>
                </a:r>
              </a:p>
              <a:p>
                <a:r>
                  <a:rPr lang="ru-RU" sz="3200" dirty="0"/>
                  <a:t>К числу задач, требующих определения гамильтонова цикла, отно­сится </a:t>
                </a:r>
                <a:r>
                  <a:rPr lang="ru-RU" sz="3200" b="1" i="1" dirty="0"/>
                  <a:t>задача о коммивояжере</a:t>
                </a:r>
                <a:r>
                  <a:rPr lang="ru-RU" sz="3200" i="1" dirty="0"/>
                  <a:t>.</a:t>
                </a:r>
                <a:r>
                  <a:rPr lang="ru-RU" sz="3200" dirty="0"/>
                  <a:t> Бродячий торговец, предлагая товар, по­сещает ряд городов, причем каждый город он посещает единственный раз, после чего вновь возвращается в исходный пункт. Требуется опре­делить кратчайший путь коммивояжера, если расстояния между города­ми заданы. Города можно представить как вершины связного неориен­тированного графа, в котором каждой паре вершин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 приписывается расстояние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𝑙</m:t>
                    </m:r>
                    <m:r>
                      <a:rPr lang="ru-RU" sz="32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i="1" dirty="0"/>
                  <a:t>.</a:t>
                </a:r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074" y="1203159"/>
                <a:ext cx="11309684" cy="5293894"/>
              </a:xfrm>
              <a:blipFill rotWithShape="1">
                <a:blip r:embed="rId2"/>
                <a:stretch>
                  <a:fillRect l="-1186" t="-2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4101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785" y="111514"/>
            <a:ext cx="11256021" cy="84749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Изоморфизм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47958" y="1156363"/>
                <a:ext cx="11361217" cy="570163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  </a:t>
                </a:r>
                <a:r>
                  <a:rPr lang="ru-RU" dirty="0" smtClean="0"/>
                  <a:t>  </a:t>
                </a:r>
                <a:r>
                  <a:rPr lang="ru-RU" sz="3200" dirty="0" smtClean="0"/>
                  <a:t>Два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3200" dirty="0"/>
                  <a:t> называются </a:t>
                </a:r>
                <a:r>
                  <a:rPr lang="ru-RU" sz="3200" b="1" i="1" dirty="0" smtClean="0"/>
                  <a:t>изоморфными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(записывается        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       ), если между их вершинами можно установить взаимно однозначное соответствие, сохраняющее смежность. 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  Например, графы на рис. 4.4. изоморфны.</a:t>
                </a:r>
                <a:r>
                  <a:rPr lang="en-US" sz="3200" dirty="0" smtClean="0"/>
                  <a:t> 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   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3.3</m:t>
                    </m:r>
                  </m:oMath>
                </a14:m>
                <a:r>
                  <a:rPr lang="ru-RU" sz="3200" dirty="0" smtClean="0"/>
                  <a:t>:</a:t>
                </a:r>
                <a:endParaRPr lang="en-US" sz="3200" dirty="0" smtClean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    Если </a:t>
                </a:r>
                <a:r>
                  <a:rPr lang="ru-RU" sz="3200" dirty="0"/>
                  <a:t>ребра ориентированы, то их направления также должны соответствовать друг другу.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958" y="1156363"/>
                <a:ext cx="11361217" cy="5701637"/>
              </a:xfrm>
              <a:blipFill rotWithShape="1">
                <a:blip r:embed="rId3"/>
                <a:stretch>
                  <a:fillRect l="-1341" t="-28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5" y="3690697"/>
            <a:ext cx="8078749" cy="1757590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352087"/>
              </p:ext>
            </p:extLst>
          </p:nvPr>
        </p:nvGraphicFramePr>
        <p:xfrm>
          <a:off x="3127917" y="1632867"/>
          <a:ext cx="1315844" cy="47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r:id="rId5" imgW="508000" imgH="190500" progId="Equation.3">
                  <p:embed/>
                </p:oleObj>
              </mc:Choice>
              <mc:Fallback>
                <p:oleObj r:id="rId5" imgW="508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917" y="1632867"/>
                        <a:ext cx="1315844" cy="479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301083" y="256478"/>
            <a:ext cx="54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38088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4670"/>
          </a:xfrm>
        </p:spPr>
        <p:txBody>
          <a:bodyPr>
            <a:noAutofit/>
          </a:bodyPr>
          <a:lstStyle/>
          <a:p>
            <a:pPr algn="ctr"/>
            <a:r>
              <a:rPr lang="ru-RU" b="1" dirty="0">
                <a:latin typeface="+mn-lt"/>
              </a:rPr>
              <a:t>Свойства изоморфных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22663" y="1137424"/>
                <a:ext cx="11530361" cy="503953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ru-RU" sz="4000" dirty="0" smtClean="0"/>
                  <a:t>  Для </a:t>
                </a:r>
                <a:r>
                  <a:rPr lang="ru-RU" sz="4000" dirty="0"/>
                  <a:t>изоморфных графов верно следующее</a:t>
                </a:r>
                <a:r>
                  <a:rPr lang="ru-RU" sz="4000" dirty="0" smtClean="0"/>
                  <a:t>:</a:t>
                </a:r>
              </a:p>
              <a:p>
                <a:pPr marL="0" indent="0" algn="ctr">
                  <a:buNone/>
                </a:pPr>
                <a:endParaRPr lang="ru-RU" sz="40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1 ≅ 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 ⇒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1)| =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2)|, </m:t>
                      </m:r>
                    </m:oMath>
                  </m:oMathPara>
                </a14:m>
                <a:endParaRPr lang="ru-RU" sz="4000" dirty="0"/>
              </a:p>
              <a:p>
                <a:pPr marL="0" indent="0" algn="ctr">
                  <a:buNone/>
                </a:pPr>
                <a:endParaRPr lang="ru-RU" sz="4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1)| = |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4000" i="1" dirty="0">
                          <a:latin typeface="Cambria Math" panose="02040503050406030204" pitchFamily="18" charset="0"/>
                        </a:rPr>
                        <m:t>2)|,</m:t>
                      </m:r>
                    </m:oMath>
                  </m:oMathPara>
                </a14:m>
                <a:endParaRPr lang="ru-RU" sz="4000" dirty="0"/>
              </a:p>
              <a:p>
                <a:pPr marL="0" indent="0" algn="ctr">
                  <a:buNone/>
                </a:pPr>
                <a:endParaRPr lang="ru-RU" sz="4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ru-RU" sz="4000" i="1" dirty="0">
                    <a:latin typeface="Cambria Math" panose="02040503050406030204" pitchFamily="18" charset="0"/>
                  </a:rPr>
                  <a:t> </a:t>
                </a:r>
                <a:r>
                  <a:rPr lang="ru-RU" sz="4000" i="1" dirty="0" smtClean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GB" sz="40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GB" sz="4000" i="1" dirty="0" err="1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1)} = {</m:t>
                    </m:r>
                    <m:r>
                      <m:rPr>
                        <m:sty m:val="p"/>
                      </m:rPr>
                      <a:rPr lang="en-GB" sz="4000" i="1" dirty="0" err="1">
                        <a:latin typeface="Cambria Math" panose="02040503050406030204" pitchFamily="18" charset="0"/>
                      </a:rPr>
                      <m:t>deg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4000" i="1" dirty="0">
                        <a:latin typeface="Cambria Math" panose="02040503050406030204" pitchFamily="18" charset="0"/>
                      </a:rPr>
                      <m:t>2)}.</m:t>
                    </m:r>
                  </m:oMath>
                </a14:m>
                <a:endParaRPr lang="ru-RU" sz="4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663" y="1137424"/>
                <a:ext cx="11530361" cy="5039539"/>
              </a:xfrm>
              <a:blipFill rotWithShape="1">
                <a:blip r:embed="rId2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8436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8350" y="319314"/>
            <a:ext cx="10956616" cy="88501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+mn-lt"/>
              </a:rPr>
              <a:t>Планарность. Плоские графы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4536" y="2045081"/>
            <a:ext cx="11247928" cy="4351338"/>
          </a:xfrm>
        </p:spPr>
        <p:txBody>
          <a:bodyPr/>
          <a:lstStyle/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 smtClean="0"/>
              <a:t>     Граф </a:t>
            </a:r>
            <a:r>
              <a:rPr lang="ru-RU" sz="3600" dirty="0"/>
              <a:t>называется </a:t>
            </a:r>
            <a:r>
              <a:rPr lang="ru-RU" sz="3600" b="1" i="1" dirty="0"/>
              <a:t>планарным</a:t>
            </a:r>
            <a:r>
              <a:rPr lang="ru-RU" sz="3600" i="1" dirty="0"/>
              <a:t>,</a:t>
            </a:r>
            <a:r>
              <a:rPr lang="ru-RU" sz="3600" dirty="0"/>
              <a:t> если его можно уложить на </a:t>
            </a:r>
            <a:r>
              <a:rPr lang="ru-RU" sz="3600" dirty="0" smtClean="0"/>
              <a:t>плоскости без пересечения ребер. </a:t>
            </a:r>
          </a:p>
          <a:p>
            <a:pPr marL="0" indent="0">
              <a:buNone/>
            </a:pPr>
            <a:r>
              <a:rPr lang="ru-RU" sz="3600" b="1" i="1" dirty="0" smtClean="0"/>
              <a:t>Плоский </a:t>
            </a:r>
            <a:r>
              <a:rPr lang="ru-RU" sz="3600" b="1" i="1" dirty="0"/>
              <a:t>граф </a:t>
            </a:r>
            <a:r>
              <a:rPr lang="ru-RU" sz="3600" i="1" dirty="0"/>
              <a:t>-</a:t>
            </a:r>
            <a:r>
              <a:rPr lang="ru-RU" sz="3600" dirty="0"/>
              <a:t> планарный граф, уложенный на </a:t>
            </a:r>
            <a:r>
              <a:rPr lang="ru-RU" sz="3600" dirty="0" smtClean="0"/>
              <a:t>плоскости.</a:t>
            </a:r>
            <a:endParaRPr lang="ru-RU" sz="36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1613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924" y="617838"/>
            <a:ext cx="6981568" cy="5836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400" dirty="0" smtClean="0"/>
              <a:t>   Теория </a:t>
            </a:r>
            <a:r>
              <a:rPr lang="ru-RU" sz="3400" dirty="0"/>
              <a:t>графов как математическая дисциплина сформировалась </a:t>
            </a:r>
            <a:r>
              <a:rPr lang="ru-RU" sz="3400" dirty="0" smtClean="0"/>
              <a:t>в середине </a:t>
            </a:r>
            <a:r>
              <a:rPr lang="ru-RU" sz="3400" dirty="0"/>
              <a:t>30-х гг. ХХ ст. Термин «граф» </a:t>
            </a:r>
            <a:r>
              <a:rPr lang="ru-RU" sz="3400" dirty="0" smtClean="0"/>
              <a:t>впервые появился </a:t>
            </a:r>
            <a:r>
              <a:rPr lang="ru-RU" sz="3400" dirty="0"/>
              <a:t>в книге выдающегося венгерского математика </a:t>
            </a:r>
            <a:r>
              <a:rPr lang="ru-RU" sz="3400" dirty="0" smtClean="0"/>
              <a:t>Д. </a:t>
            </a:r>
            <a:r>
              <a:rPr lang="ru-RU" sz="3400" dirty="0" err="1" smtClean="0"/>
              <a:t>Кёнига</a:t>
            </a:r>
            <a:r>
              <a:rPr lang="ru-RU" sz="3400" dirty="0" smtClean="0"/>
              <a:t> в </a:t>
            </a:r>
            <a:r>
              <a:rPr lang="ru-RU" sz="3400" dirty="0"/>
              <a:t>1936 г. </a:t>
            </a:r>
            <a:endParaRPr lang="ru-RU" sz="3400" dirty="0" smtClean="0"/>
          </a:p>
          <a:p>
            <a:pPr marL="0" indent="0">
              <a:buNone/>
            </a:pPr>
            <a:r>
              <a:rPr lang="ru-RU" sz="3400" dirty="0"/>
              <a:t> </a:t>
            </a:r>
            <a:r>
              <a:rPr lang="ru-RU" sz="3400" dirty="0" smtClean="0"/>
              <a:t>  При </a:t>
            </a:r>
            <a:r>
              <a:rPr lang="ru-RU" sz="3400" dirty="0"/>
              <a:t>использовании понятия «граф» в математике чаще </a:t>
            </a:r>
            <a:r>
              <a:rPr lang="ru-RU" sz="3400" dirty="0" smtClean="0"/>
              <a:t>всего имеют </a:t>
            </a:r>
            <a:r>
              <a:rPr lang="ru-RU" sz="3400" dirty="0"/>
              <a:t>в виду графическое определение (задание) связей между объектами произвольной природы.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52" y="469557"/>
            <a:ext cx="4386269" cy="5436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2465" y="5992297"/>
            <a:ext cx="420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/>
              <a:t>Денеш</a:t>
            </a:r>
            <a:r>
              <a:rPr lang="ru-RU" dirty="0" smtClean="0"/>
              <a:t> </a:t>
            </a:r>
            <a:r>
              <a:rPr lang="ru-RU" sz="2400" dirty="0" err="1" smtClean="0"/>
              <a:t>Кёнинг</a:t>
            </a:r>
            <a:r>
              <a:rPr lang="ru-RU" sz="2400" dirty="0" smtClean="0"/>
              <a:t> (1884-1944)</a:t>
            </a:r>
            <a:endParaRPr lang="ru-RU" sz="2400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83336" y="1"/>
            <a:ext cx="10515600" cy="617838"/>
          </a:xfrm>
        </p:spPr>
        <p:txBody>
          <a:bodyPr>
            <a:normAutofit fontScale="90000"/>
          </a:bodyPr>
          <a:lstStyle/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6249868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502" y="278781"/>
            <a:ext cx="11195825" cy="88094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Гомеоморфизм графов </a:t>
            </a:r>
            <a:endParaRPr lang="ru-RU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45062" y="809204"/>
                <a:ext cx="11280298" cy="60487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200" b="1" i="1" dirty="0" smtClean="0"/>
                  <a:t>                        </a:t>
                </a:r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   Говорят, что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 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r>
                  <a:rPr lang="ru-RU" sz="3200" dirty="0" smtClean="0"/>
                  <a:t>получен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операцией подразделения ребра </a:t>
                </a:r>
                <a:r>
                  <a:rPr lang="ru-RU" sz="3200" i="1" dirty="0" smtClean="0"/>
                  <a:t>&lt;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i="1" dirty="0" smtClean="0"/>
                  <a:t>&gt;, </a:t>
                </a:r>
                <a:r>
                  <a:rPr lang="ru-RU" sz="3200" dirty="0" smtClean="0"/>
                  <a:t>если </a:t>
                </a:r>
                <a:endParaRPr lang="ru-RU" sz="3200" dirty="0"/>
              </a:p>
              <a:p>
                <a:pPr marL="0" indent="0" algn="ctr">
                  <a:buNone/>
                </a:pPr>
                <a:r>
                  <a:rPr lang="ru-RU" sz="3200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6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ru-RU" sz="360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 ∪ </m:t>
                    </m:r>
                    <m:d>
                      <m:dPr>
                        <m:begChr m:val="{"/>
                        <m:endChr m:val="}"/>
                        <m:ctrlPr>
                          <a:rPr lang="ru-RU" sz="3600" i="1" dirty="0" smtClean="0">
                            <a:latin typeface="Cambria Math"/>
                            <a:sym typeface="Symbol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/>
                            <a:sym typeface="Symbol"/>
                          </a:rPr>
                          <m:t>𝑢</m:t>
                        </m:r>
                      </m:e>
                    </m:d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	           </m:t>
                    </m:r>
                  </m:oMath>
                </a14:m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′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∪ {&lt;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𝑢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&gt;, &lt;</m:t>
                      </m:r>
                      <m:r>
                        <a:rPr lang="en-US" sz="3600" b="0" i="1" dirty="0" smtClean="0">
                          <a:latin typeface="Cambria Math"/>
                        </a:rPr>
                        <m:t>𝑢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 dirty="0" err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&gt;,}</m:t>
                      </m:r>
                      <m:r>
                        <a:rPr lang="en-US" sz="3600" b="0" i="1" dirty="0" smtClean="0">
                          <a:latin typeface="Cambria Math"/>
                        </a:rPr>
                        <m:t>\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ru-RU" sz="3600" i="1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 err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i="1" baseline="-25000" dirty="0" err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ru-RU" sz="360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3600" dirty="0" smtClean="0"/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 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Два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называются гомеоморфными, если существует такой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</m:oMath>
                </a14:m>
                <a:r>
                  <a:rPr lang="ru-RU" sz="3200" dirty="0" smtClean="0"/>
                  <a:t>который может быть получен как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dirty="0" smtClean="0"/>
                  <a:t>, так и из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 smtClean="0"/>
                  <a:t>операцией разбиения ребра конечное число раз.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62" y="809204"/>
                <a:ext cx="11280298" cy="6048797"/>
              </a:xfrm>
              <a:blipFill rotWithShape="1">
                <a:blip r:embed="rId2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9104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96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i="1" dirty="0"/>
              <a:t> </a:t>
            </a:r>
            <a:r>
              <a:rPr lang="ru-RU" b="1" dirty="0">
                <a:latin typeface="+mn-lt"/>
              </a:rPr>
              <a:t>Теорема </a:t>
            </a:r>
            <a:r>
              <a:rPr lang="ru-RU" b="1" dirty="0" smtClean="0">
                <a:latin typeface="+mn-lt"/>
              </a:rPr>
              <a:t>Понтрягина-</a:t>
            </a:r>
            <a:r>
              <a:rPr lang="ru-RU" b="1" dirty="0" err="1" smtClean="0">
                <a:latin typeface="+mn-lt"/>
              </a:rPr>
              <a:t>Куратовского</a:t>
            </a:r>
            <a:endParaRPr lang="ru-RU" sz="54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2559" y="2631688"/>
            <a:ext cx="10657211" cy="3545275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/>
              <a:t>   </a:t>
            </a:r>
            <a:r>
              <a:rPr lang="ru-RU" sz="3600" b="1" dirty="0" smtClean="0"/>
              <a:t>Теорема 3</a:t>
            </a:r>
            <a:r>
              <a:rPr lang="ru-RU" sz="3600" dirty="0" smtClean="0"/>
              <a:t>. </a:t>
            </a:r>
            <a:r>
              <a:rPr lang="ru-RU" sz="4000" dirty="0" smtClean="0"/>
              <a:t>Граф </a:t>
            </a:r>
            <a:r>
              <a:rPr lang="ru-RU" sz="4000" dirty="0" err="1"/>
              <a:t>планарен</a:t>
            </a:r>
            <a:r>
              <a:rPr lang="ru-RU" sz="4000" dirty="0"/>
              <a:t> тогда и только тогда, когда он не содержит подграфа, гомеоморфного графам К</a:t>
            </a:r>
            <a:r>
              <a:rPr lang="ru-RU" sz="4000" baseline="-25000" dirty="0"/>
              <a:t>5</a:t>
            </a:r>
            <a:r>
              <a:rPr lang="ru-RU" sz="4000" dirty="0"/>
              <a:t> и К</a:t>
            </a:r>
            <a:r>
              <a:rPr lang="ru-RU" sz="4000" baseline="-25000" dirty="0"/>
              <a:t>3,3</a:t>
            </a:r>
            <a:r>
              <a:rPr lang="ru-RU" sz="4000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1151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4141" y="178420"/>
            <a:ext cx="11369309" cy="82519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Числа, характеризующие граф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77801" y="1119346"/>
                <a:ext cx="12014200" cy="548465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i="1" dirty="0" smtClean="0"/>
                  <a:t>       </a:t>
                </a:r>
                <a:r>
                  <a:rPr lang="ru-RU" sz="3200" b="1" i="1" dirty="0" smtClean="0"/>
                  <a:t>Цикломатическим </a:t>
                </a:r>
                <a:r>
                  <a:rPr lang="ru-RU" sz="3200" b="1" i="1" dirty="0"/>
                  <a:t>числом графа </a:t>
                </a:r>
                <a:r>
                  <a:rPr lang="ru-RU" sz="3200" dirty="0"/>
                  <a:t>называется число </a:t>
                </a:r>
                <a:endParaRPr lang="ru-RU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3200" i="1" dirty="0" smtClean="0"/>
                  <a:t>, </a:t>
                </a:r>
                <a:r>
                  <a:rPr lang="ru-RU" sz="3200" dirty="0" smtClean="0"/>
                  <a:t>где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u-RU" sz="3200" dirty="0"/>
                  <a:t>— число ребер графа,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— число его вершин,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ru-RU" sz="3200" dirty="0"/>
                  <a:t>— число компонент связно­сти. Для связного графа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u-RU" sz="3200" i="1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b="1" i="1" dirty="0"/>
                  <a:t>Теорема</a:t>
                </a:r>
                <a:r>
                  <a:rPr lang="en-US" sz="3200" b="1" i="1" dirty="0"/>
                  <a:t> </a:t>
                </a:r>
                <a:r>
                  <a:rPr lang="ru-RU" sz="3200" b="1" i="1" dirty="0"/>
                  <a:t>4.</a:t>
                </a:r>
                <a:r>
                  <a:rPr lang="ru-RU" sz="3200" dirty="0"/>
                  <a:t> Цикломатическое число графа равно наибольшему количест­ву независимых циклов.</a:t>
                </a:r>
              </a:p>
              <a:p>
                <a:pPr marL="0" indent="0">
                  <a:buNone/>
                </a:pPr>
                <a:r>
                  <a:rPr lang="ru-RU" sz="3200" b="1" i="1" dirty="0" smtClean="0"/>
                  <a:t>Следствия:</a:t>
                </a:r>
                <a:endParaRPr lang="ru-RU" sz="3200" b="1" i="1" dirty="0"/>
              </a:p>
              <a:p>
                <a:pPr marL="514350" lvl="0" indent="-514350">
                  <a:buFont typeface="+mj-lt"/>
                  <a:buAutoNum type="arabicParenR"/>
                </a:pPr>
                <a:r>
                  <a:rPr lang="ru-RU" sz="3200" dirty="0" smtClean="0"/>
                  <a:t>Связный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 smtClean="0"/>
                  <a:t> не </a:t>
                </a:r>
                <a:r>
                  <a:rPr lang="ru-RU" sz="3200" dirty="0"/>
                  <a:t>имеет циклов тогда и только тогда, когда </a:t>
                </a:r>
                <a:endParaRPr lang="ru-RU" sz="3200" dirty="0" smtClean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200" i="1" dirty="0"/>
                  <a:t>. </a:t>
                </a:r>
                <a:r>
                  <a:rPr lang="ru-RU" sz="3200" dirty="0"/>
                  <a:t>Такой граф есть дерево.</a:t>
                </a:r>
              </a:p>
              <a:p>
                <a:pPr marL="0" lvl="0" indent="0">
                  <a:buNone/>
                </a:pPr>
                <a:r>
                  <a:rPr lang="ru-RU" sz="3200" dirty="0" smtClean="0"/>
                  <a:t>2)  Связный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имеет </a:t>
                </a:r>
                <a:r>
                  <a:rPr lang="ru-RU" sz="3200" dirty="0"/>
                  <a:t>единственный цикл тогда и только тогда, </a:t>
                </a:r>
                <a:r>
                  <a:rPr lang="ru-RU" sz="3200" dirty="0" smtClean="0"/>
                  <a:t>ко­гда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sym typeface="Symbol"/>
                      </a:rPr>
                      <m:t>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i="1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 smtClean="0"/>
                  <a:t>     Цикломатическое </a:t>
                </a:r>
                <a:r>
                  <a:rPr lang="ru-RU" sz="3200" dirty="0"/>
                  <a:t>число связного графа можно определить как число ребер, которое нужно удалить, чтобы граф стал деревом.</a:t>
                </a:r>
              </a:p>
              <a:p>
                <a:pPr marL="0" lv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801" y="1119346"/>
                <a:ext cx="12014200" cy="5484654"/>
              </a:xfrm>
              <a:blipFill rotWithShape="1">
                <a:blip r:embed="rId2"/>
                <a:stretch>
                  <a:fillRect l="-1167" t="-2892" r="-964" b="-16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8776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614" y="365126"/>
            <a:ext cx="11175100" cy="83920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+mn-lt"/>
              </a:rPr>
              <a:t>Хроматическое число </a:t>
            </a:r>
            <a:r>
              <a:rPr lang="ru-RU" sz="5400" b="1" dirty="0" smtClean="0">
                <a:latin typeface="+mn-lt"/>
              </a:rPr>
              <a:t>графа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30" y="1690688"/>
                <a:ext cx="11158918" cy="41302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4000" dirty="0" smtClean="0"/>
                  <a:t>  </a:t>
                </a:r>
                <a:r>
                  <a:rPr lang="ru-RU" sz="3600" dirty="0" smtClean="0"/>
                  <a:t>Предположим</a:t>
                </a:r>
                <a:r>
                  <a:rPr lang="ru-RU" sz="3600" dirty="0"/>
                  <a:t>, что каждая вершина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/>
                  <a:t> окрашена в какой-либо цвет так, что никакие две смежные вершины не окрашены одинаково. Если при этом потребовалось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 красок, то граф называется хроматическим порядка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. Минимальное число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, при котором граф остается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3600" dirty="0"/>
                  <a:t>-хроматическим, называется хроматическим числом и </a:t>
                </a:r>
                <a:r>
                  <a:rPr lang="ru-RU" sz="3600" dirty="0" smtClean="0"/>
                  <a:t>обозначается</a:t>
                </a:r>
                <a:r>
                  <a:rPr lang="ru-RU" sz="3600" dirty="0"/>
                  <a:t> </a:t>
                </a:r>
                <a:r>
                  <a:rPr lang="el-GR" sz="3600" dirty="0">
                    <a:latin typeface="Cambria Math"/>
                    <a:ea typeface="Cambria Math"/>
                  </a:rPr>
                  <a:t>χ</a:t>
                </a:r>
                <a:r>
                  <a:rPr lang="ru-RU" sz="3600" dirty="0" smtClean="0"/>
                  <a:t>. </a:t>
                </a:r>
                <a:endParaRPr lang="ru-RU" sz="4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30" y="1690688"/>
                <a:ext cx="11158918" cy="4130249"/>
              </a:xfrm>
              <a:blipFill rotWithShape="1">
                <a:blip r:embed="rId2"/>
                <a:stretch>
                  <a:fillRect l="-1638" t="-2507" r="-2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68334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2165" y="256478"/>
            <a:ext cx="11053721" cy="85864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800" b="1" dirty="0">
                <a:latin typeface="+mn-lt"/>
              </a:rPr>
              <a:t>Задача о раскраске географической </a:t>
            </a:r>
            <a:r>
              <a:rPr lang="ru-RU" sz="4800" b="1" dirty="0" smtClean="0">
                <a:latin typeface="+mn-lt"/>
              </a:rPr>
              <a:t>карты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2" y="1529395"/>
                <a:ext cx="11029446" cy="46475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 Задача </a:t>
                </a:r>
                <a:r>
                  <a:rPr lang="ru-RU" sz="3600" dirty="0"/>
                  <a:t>о раскраске географической карты связана с определением хроматического числа графа. Любую географическую карту можно изобразить в виде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/>
                  <a:t>где вершинами являются страны, а ребрами связаны страны, граничащие между собой. Такой граф является плоским. С помощью ЭВМ доказана теорема о том, что граф, соответствующий любой географической карте, имеет хроматическое число не больше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ru-RU" sz="3600" dirty="0"/>
                  <a:t>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2" y="1529395"/>
                <a:ext cx="11029446" cy="4647568"/>
              </a:xfrm>
              <a:blipFill rotWithShape="1">
                <a:blip r:embed="rId2"/>
                <a:stretch>
                  <a:fillRect l="-1657" t="-3150" r="-1050" b="-26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1195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207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ru-RU" sz="5400" b="1" dirty="0" smtClean="0">
                <a:latin typeface="+mn-lt"/>
              </a:rPr>
              <a:t>4.2. </a:t>
            </a:r>
            <a:r>
              <a:rPr lang="ru-RU" sz="5400" b="1" dirty="0">
                <a:latin typeface="+mn-lt"/>
              </a:rPr>
              <a:t>Способы задания </a:t>
            </a:r>
            <a:r>
              <a:rPr lang="ru-RU" sz="5400" b="1" dirty="0" smtClean="0">
                <a:latin typeface="+mn-lt"/>
              </a:rPr>
              <a:t>графа</a:t>
            </a:r>
            <a:endParaRPr lang="ru-RU" sz="54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43997"/>
            <a:ext cx="10515600" cy="4059043"/>
          </a:xfrm>
        </p:spPr>
        <p:txBody>
          <a:bodyPr>
            <a:normAutofit/>
          </a:bodyPr>
          <a:lstStyle/>
          <a:p>
            <a:pPr marL="742950" lvl="0" indent="-742950">
              <a:buFont typeface="+mj-lt"/>
              <a:buAutoNum type="arabicParenR"/>
            </a:pPr>
            <a:r>
              <a:rPr lang="ru-RU" sz="4000" dirty="0" smtClean="0"/>
              <a:t>Графически; </a:t>
            </a:r>
            <a:endParaRPr lang="ru-RU" sz="4000" b="1" dirty="0"/>
          </a:p>
          <a:p>
            <a:pPr marL="742950" lvl="0" indent="-742950">
              <a:buFont typeface="+mj-lt"/>
              <a:buAutoNum type="arabicParenR"/>
            </a:pPr>
            <a:r>
              <a:rPr lang="ru-RU" sz="4000" dirty="0"/>
              <a:t>На языке теории </a:t>
            </a:r>
            <a:r>
              <a:rPr lang="ru-RU" sz="4000" dirty="0" smtClean="0"/>
              <a:t>множеств;</a:t>
            </a:r>
            <a:endParaRPr lang="ru-RU" sz="4000" b="1" dirty="0"/>
          </a:p>
          <a:p>
            <a:pPr marL="742950" lvl="0" indent="-742950">
              <a:buFont typeface="+mj-lt"/>
              <a:buAutoNum type="arabicParenR"/>
            </a:pPr>
            <a:r>
              <a:rPr lang="ru-RU" sz="4000" dirty="0" smtClean="0"/>
              <a:t>Матричным способом;</a:t>
            </a:r>
            <a:endParaRPr lang="en-US" sz="4000" dirty="0" smtClean="0"/>
          </a:p>
          <a:p>
            <a:pPr marL="742950" indent="-742950">
              <a:buFont typeface="+mj-lt"/>
              <a:buAutoNum type="arabicParenR"/>
            </a:pPr>
            <a:r>
              <a:rPr lang="ru-RU" sz="4000" dirty="0" smtClean="0"/>
              <a:t>Списками.</a:t>
            </a:r>
            <a:endParaRPr lang="ru-RU" sz="4000" b="1" dirty="0"/>
          </a:p>
          <a:p>
            <a:pPr marL="514350" lvl="0" indent="-514350">
              <a:buFont typeface="+mj-lt"/>
              <a:buAutoNum type="arabicParenR"/>
            </a:pPr>
            <a:endParaRPr lang="ru-RU" sz="3200" dirty="0" smtClean="0"/>
          </a:p>
          <a:p>
            <a:pPr marL="514350" lvl="0" indent="-514350">
              <a:buFont typeface="+mj-lt"/>
              <a:buAutoNum type="arabicParenR"/>
            </a:pPr>
            <a:endParaRPr lang="ru-RU" sz="3000" dirty="0" smtClean="0"/>
          </a:p>
          <a:p>
            <a:pPr marL="0" lvl="0" indent="0">
              <a:buNone/>
            </a:pP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3493882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5800"/>
          </a:xfrm>
        </p:spPr>
        <p:txBody>
          <a:bodyPr>
            <a:noAutofit/>
          </a:bodyPr>
          <a:lstStyle/>
          <a:p>
            <a:pPr algn="ctr"/>
            <a:r>
              <a:rPr lang="ru-RU" b="1" dirty="0"/>
              <a:t>Матрица смежности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30" y="780585"/>
                <a:ext cx="11126549" cy="424861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ru-RU" sz="3200" b="1" i="1" dirty="0" smtClean="0"/>
                  <a:t>   </a:t>
                </a:r>
                <a:r>
                  <a:rPr lang="en-US" sz="3200" b="1" i="1" dirty="0" smtClean="0"/>
                  <a:t>   </a:t>
                </a:r>
                <a:r>
                  <a:rPr lang="ru-RU" sz="3500" b="1" i="1" dirty="0" smtClean="0"/>
                  <a:t>Матрицей </a:t>
                </a:r>
                <a:r>
                  <a:rPr lang="ru-RU" sz="3500" b="1" i="1" dirty="0"/>
                  <a:t>смежности</a:t>
                </a:r>
                <a:r>
                  <a:rPr lang="ru-RU" sz="3500" b="1" dirty="0"/>
                  <a:t> </a:t>
                </a:r>
                <a:r>
                  <a:rPr lang="ru-RU" sz="3500" dirty="0"/>
                  <a:t>данного графа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называется квадратная матрица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порядка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500" i="1" dirty="0"/>
                  <a:t>,</a:t>
                </a:r>
                <a:r>
                  <a:rPr lang="ru-RU" sz="3500" dirty="0"/>
                  <a:t> где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500" dirty="0"/>
                  <a:t> — мощность множества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= |</m:t>
                    </m:r>
                    <m:r>
                      <a:rPr lang="en-US" sz="35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|), </m:t>
                    </m:r>
                  </m:oMath>
                </a14:m>
                <a:r>
                  <a:rPr lang="ru-RU" sz="3500" dirty="0" smtClean="0"/>
                  <a:t>элемент </a:t>
                </a:r>
                <a14:m>
                  <m:oMath xmlns:m="http://schemas.openxmlformats.org/officeDocument/2006/math">
                    <m:r>
                      <a:rPr lang="en-US" sz="35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5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3500" dirty="0" smtClean="0"/>
                  <a:t> </a:t>
                </a:r>
                <a:r>
                  <a:rPr lang="ru-RU" sz="3500" dirty="0" smtClean="0"/>
                  <a:t>которой </a:t>
                </a:r>
                <a:r>
                  <a:rPr lang="ru-RU" sz="3500" dirty="0"/>
                  <a:t>опре­деляется следующим образом</a:t>
                </a:r>
                <a:r>
                  <a:rPr lang="ru-RU" sz="3500" dirty="0" smtClean="0"/>
                  <a:t>:</a:t>
                </a:r>
              </a:p>
              <a:p>
                <a:pPr marL="0" lvl="0" indent="0">
                  <a:buNone/>
                </a:pPr>
                <a:r>
                  <a:rPr lang="ru-RU" sz="3500" dirty="0"/>
                  <a:t>        Для неориентированного графа: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равен числу ребер, соединяющих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dirty="0"/>
                  <a:t>(при этом петли считаем дважды).</a:t>
                </a:r>
              </a:p>
              <a:p>
                <a:pPr marL="0" lvl="0" indent="0">
                  <a:buNone/>
                </a:pPr>
                <a:r>
                  <a:rPr lang="ru-RU" sz="3200" dirty="0" smtClean="0"/>
                  <a:t>        </a:t>
                </a:r>
                <a:r>
                  <a:rPr lang="ru-RU" sz="3600" dirty="0"/>
                  <a:t>Для </a:t>
                </a:r>
                <a:r>
                  <a:rPr lang="ru-RU" sz="3600" dirty="0" smtClean="0"/>
                  <a:t>ориентированного </a:t>
                </a:r>
                <a:r>
                  <a:rPr lang="ru-RU" sz="3600" dirty="0"/>
                  <a:t>графа: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30" y="780585"/>
                <a:ext cx="11126549" cy="4248615"/>
              </a:xfrm>
              <a:blipFill rotWithShape="1">
                <a:blip r:embed="rId2"/>
                <a:stretch>
                  <a:fillRect l="-1643" t="-4304" r="-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4622" y="5245302"/>
                <a:ext cx="9987388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если из вершины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 в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выходит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дуг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ru-RU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если вершины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и</m:t>
                              </m:r>
                              <m:r>
                                <a:rPr lang="ru-RU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ru-RU" sz="3600" b="0" i="1" smtClean="0">
                                  <a:ea typeface="Cambria Math" panose="02040503050406030204" pitchFamily="18" charset="0"/>
                                </a:rPr>
                                <m:t>несмежны.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22" y="5245302"/>
                <a:ext cx="9987388" cy="12357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3625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137" y="0"/>
            <a:ext cx="11183193" cy="75159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Для орграфа</a:t>
            </a:r>
            <a:r>
              <a:rPr lang="en-US" sz="5400" b="1" dirty="0" smtClean="0">
                <a:latin typeface="+mn-lt"/>
              </a:rPr>
              <a:t>: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889000"/>
                <a:ext cx="12014200" cy="596900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err="1" smtClean="0"/>
                  <a:t>Полустепень</a:t>
                </a:r>
                <a:r>
                  <a:rPr lang="ru-RU" sz="3200" b="1" i="1" dirty="0" smtClean="0"/>
                  <a:t> </a:t>
                </a:r>
                <a:r>
                  <a:rPr lang="ru-RU" sz="3200" b="1" i="1" dirty="0"/>
                  <a:t>исхода </a:t>
                </a:r>
                <a:r>
                  <a:rPr lang="ru-RU" sz="3200" dirty="0"/>
                  <a:t>вершины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равна </a:t>
                </a:r>
                <a:r>
                  <a:rPr lang="ru-RU" sz="3200" dirty="0" smtClean="0"/>
                  <a:t>сумме чисел,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-ой строке. </a:t>
                </a:r>
                <a:endParaRPr lang="en-US" sz="32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err="1" smtClean="0"/>
                  <a:t>Полустепень</a:t>
                </a:r>
                <a:r>
                  <a:rPr lang="ru-RU" sz="3200" b="1" i="1" dirty="0" smtClean="0"/>
                  <a:t> </a:t>
                </a:r>
                <a:r>
                  <a:rPr lang="ru-RU" sz="3200" b="1" i="1" dirty="0"/>
                  <a:t>захода </a:t>
                </a:r>
                <a:r>
                  <a:rPr lang="ru-RU" sz="3200" dirty="0"/>
                  <a:t>вершины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равна сумме чисел, стоящих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-ом столбце.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b="1" i="1" dirty="0" smtClean="0"/>
                  <a:t>   </a:t>
                </a:r>
                <a:r>
                  <a:rPr lang="ru-RU" sz="3200" b="1" i="1" dirty="0" smtClean="0"/>
                  <a:t>Изолированной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вершине соответствуют строка и столбец, состоящие из нулей. </a:t>
                </a:r>
                <a:endParaRPr lang="ru-RU" sz="3200" dirty="0" smtClean="0"/>
              </a:p>
              <a:p>
                <a:pPr>
                  <a:lnSpc>
                    <a:spcPct val="100000"/>
                  </a:lnSpc>
                </a:pPr>
                <a:r>
                  <a:rPr lang="ru-RU" sz="3200" dirty="0"/>
                  <a:t>Единицы, стоящие на главной диагонали матрицы </a:t>
                </a:r>
                <a:r>
                  <a:rPr lang="ru-RU" sz="3200" dirty="0" smtClean="0"/>
                  <a:t>смежности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орграфа, </a:t>
                </a:r>
                <a:r>
                  <a:rPr lang="ru-RU" sz="3200" dirty="0"/>
                  <a:t>соответствуют </a:t>
                </a:r>
                <a:r>
                  <a:rPr lang="ru-RU" sz="3200" i="1" dirty="0"/>
                  <a:t>петлям</a:t>
                </a:r>
                <a:r>
                  <a:rPr lang="ru-RU" sz="3200" dirty="0"/>
                  <a:t> при данной </a:t>
                </a:r>
                <a:r>
                  <a:rPr lang="ru-RU" sz="3200" dirty="0" smtClean="0"/>
                  <a:t>вершине.</a:t>
                </a:r>
                <a:endParaRPr lang="ru-RU" sz="3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3200" dirty="0"/>
                  <a:t>   </a:t>
                </a:r>
                <a:r>
                  <a:rPr lang="ru-RU" sz="3200" dirty="0" smtClean="0"/>
                  <a:t>Сумма </a:t>
                </a:r>
                <a:r>
                  <a:rPr lang="ru-RU" sz="3200" dirty="0"/>
                  <a:t>чисел в матрице смежности орграфа равна числу дуг орграфа.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ru-RU" sz="3200" dirty="0" smtClean="0"/>
                  <a:t>   Транспонированной </a:t>
                </a:r>
                <a:r>
                  <a:rPr lang="ru-RU" sz="3200" dirty="0"/>
                  <a:t>матрице смежности соответствует граф с проти­воположной ориентацией  (для орграфа).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9000"/>
                <a:ext cx="12014200" cy="5969000"/>
              </a:xfrm>
              <a:blipFill rotWithShape="1">
                <a:blip r:embed="rId2"/>
                <a:stretch>
                  <a:fillRect l="-1167" t="-1226" r="-17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99298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0137" y="0"/>
            <a:ext cx="11183193" cy="75159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Для </a:t>
            </a:r>
            <a:r>
              <a:rPr lang="ru-RU" sz="5400" b="1" dirty="0" err="1" smtClean="0">
                <a:latin typeface="+mn-lt"/>
              </a:rPr>
              <a:t>неорграфа</a:t>
            </a:r>
            <a:r>
              <a:rPr lang="en-US" sz="5400" b="1" dirty="0" smtClean="0">
                <a:latin typeface="+mn-lt"/>
              </a:rPr>
              <a:t>: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1333040"/>
                <a:ext cx="12014200" cy="55249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3200" dirty="0" smtClean="0"/>
                  <a:t>Матрица </a:t>
                </a:r>
                <a:r>
                  <a:rPr lang="ru-RU" sz="3200" dirty="0"/>
                  <a:t>смежности симметрична, </a:t>
                </a:r>
                <a:r>
                  <a:rPr lang="ru-RU" sz="3200" dirty="0" smtClean="0"/>
                  <a:t>сумма элементов,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-ой </a:t>
                </a:r>
                <a:r>
                  <a:rPr lang="ru-RU" sz="3200" dirty="0" smtClean="0"/>
                  <a:t>строке, </a:t>
                </a:r>
                <a:r>
                  <a:rPr lang="ru-RU" sz="3200" dirty="0"/>
                  <a:t>равна сумме </a:t>
                </a:r>
                <a:r>
                  <a:rPr lang="ru-RU" sz="3200" dirty="0" smtClean="0"/>
                  <a:t>элементов, </a:t>
                </a:r>
                <a:r>
                  <a:rPr lang="ru-RU" sz="3200" dirty="0"/>
                  <a:t>стоящих в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-ом </a:t>
                </a:r>
                <a:r>
                  <a:rPr lang="ru-RU" sz="3200" dirty="0" smtClean="0"/>
                  <a:t>столбце, и, соответственно, степени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</a:t>
                </a:r>
                <a:r>
                  <a:rPr lang="ru-RU" sz="3200" dirty="0" smtClean="0"/>
                  <a:t>ой вершины. 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3200" dirty="0"/>
                  <a:t>Сумма чисел в матрице смежности </a:t>
                </a:r>
                <a:r>
                  <a:rPr lang="ru-RU" sz="3200" dirty="0" err="1"/>
                  <a:t>неорграфа</a:t>
                </a:r>
                <a:r>
                  <a:rPr lang="ru-RU" sz="3200" dirty="0"/>
                  <a:t> равна удвоенному числу ребер графа.</a:t>
                </a:r>
              </a:p>
              <a:p>
                <a:pPr>
                  <a:lnSpc>
                    <a:spcPct val="100000"/>
                  </a:lnSpc>
                </a:pPr>
                <a:endParaRPr lang="en-US" sz="3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33040"/>
                <a:ext cx="12014200" cy="5524959"/>
              </a:xfrm>
              <a:blipFill rotWithShape="1">
                <a:blip r:embed="rId2"/>
                <a:stretch>
                  <a:fillRect l="-1116" t="-1325" r="-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07321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10312"/>
            <a:ext cx="10515600" cy="38491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смежности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42165" y="793631"/>
                <a:ext cx="11215561" cy="57515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</a:t>
                </a:r>
                <a:r>
                  <a:rPr lang="ru-RU" sz="3200" b="1" i="1" dirty="0" smtClean="0"/>
                  <a:t>Матрица </a:t>
                </a:r>
                <a:r>
                  <a:rPr lang="ru-RU" sz="3200" b="1" i="1" dirty="0"/>
                  <a:t>смежности </a:t>
                </a:r>
                <a:r>
                  <a:rPr lang="ru-RU" sz="3200" dirty="0"/>
                  <a:t>полностью задает граф. Любая квадратная матрица, состоящая из единиц и нулей, может быть рассмотре­на как матрица смежности, задающая некоторый </a:t>
                </a:r>
                <a:r>
                  <a:rPr lang="ru-RU" sz="3200" dirty="0" smtClean="0"/>
                  <a:t>простой граф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. Так, матрице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/>
                  <a:t>соответствует граф, изображенный на </a:t>
                </a:r>
                <a:r>
                  <a:rPr lang="ru-RU" sz="3200" dirty="0" smtClean="0"/>
                  <a:t>рисунке 4.5:</a:t>
                </a:r>
                <a:endParaRPr lang="en-US" sz="3200" dirty="0" smtClean="0"/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65" y="793631"/>
                <a:ext cx="11215561" cy="5751548"/>
              </a:xfrm>
              <a:blipFill rotWithShape="1">
                <a:blip r:embed="rId2"/>
                <a:stretch>
                  <a:fillRect l="-1413" t="-2225" r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8147" y="3519030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47" y="3519030"/>
                <a:ext cx="557784" cy="6492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7437" y="3339187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437" y="3339187"/>
                <a:ext cx="557784" cy="6492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42191" y="3768728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191" y="3768728"/>
                <a:ext cx="557784" cy="6492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177248" y="5337639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248" y="5337639"/>
                <a:ext cx="557784" cy="6492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80980" y="5452392"/>
                <a:ext cx="557784" cy="649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/>
                            <m:t>V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980" y="5452392"/>
                <a:ext cx="557784" cy="6492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/>
          <p:cNvSpPr/>
          <p:nvPr/>
        </p:nvSpPr>
        <p:spPr>
          <a:xfrm>
            <a:off x="5122991" y="3519030"/>
            <a:ext cx="738329" cy="75438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stCxn id="12" idx="5"/>
            <a:endCxn id="11" idx="0"/>
          </p:cNvCxnSpPr>
          <p:nvPr/>
        </p:nvCxnSpPr>
        <p:spPr>
          <a:xfrm>
            <a:off x="5753194" y="4162934"/>
            <a:ext cx="506678" cy="12894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5753194" y="4204256"/>
            <a:ext cx="4424054" cy="14993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1" idx="0"/>
            <a:endCxn id="8" idx="1"/>
          </p:cNvCxnSpPr>
          <p:nvPr/>
        </p:nvCxnSpPr>
        <p:spPr>
          <a:xfrm flipV="1">
            <a:off x="6259872" y="4093340"/>
            <a:ext cx="3482319" cy="1359052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11" idx="0"/>
            <a:endCxn id="7" idx="2"/>
          </p:cNvCxnSpPr>
          <p:nvPr/>
        </p:nvCxnSpPr>
        <p:spPr>
          <a:xfrm flipV="1">
            <a:off x="6259872" y="3988411"/>
            <a:ext cx="1426457" cy="1463981"/>
          </a:xfrm>
          <a:prstGeom prst="straightConnector1">
            <a:avLst/>
          </a:prstGeom>
          <a:ln w="28575">
            <a:headEnd type="non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8" idx="1"/>
            <a:endCxn id="7" idx="2"/>
          </p:cNvCxnSpPr>
          <p:nvPr/>
        </p:nvCxnSpPr>
        <p:spPr>
          <a:xfrm flipH="1" flipV="1">
            <a:off x="7686329" y="3988411"/>
            <a:ext cx="2055862" cy="104929"/>
          </a:xfrm>
          <a:prstGeom prst="straightConnector1">
            <a:avLst/>
          </a:prstGeom>
          <a:ln w="28575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1"/>
            <a:endCxn id="9" idx="1"/>
          </p:cNvCxnSpPr>
          <p:nvPr/>
        </p:nvCxnSpPr>
        <p:spPr>
          <a:xfrm>
            <a:off x="9742191" y="4093340"/>
            <a:ext cx="435057" cy="156891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94977"/>
              </p:ext>
            </p:extLst>
          </p:nvPr>
        </p:nvGraphicFramePr>
        <p:xfrm>
          <a:off x="577515" y="3339186"/>
          <a:ext cx="4235117" cy="2762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0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70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5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86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70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ru-RU" sz="3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1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2486"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1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>
                          <a:effectLst/>
                        </a:rPr>
                        <a:t>0</a:t>
                      </a:r>
                      <a:endParaRPr lang="ru-RU" sz="32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317500" algn="ctr">
                        <a:lnSpc>
                          <a:spcPts val="1130"/>
                        </a:lnSpc>
                        <a:spcAft>
                          <a:spcPts val="0"/>
                        </a:spcAft>
                      </a:pPr>
                      <a:r>
                        <a:rPr lang="en-US" sz="3200" u="none" strike="noStrike" dirty="0">
                          <a:effectLst/>
                        </a:rPr>
                        <a:t>0</a:t>
                      </a:r>
                      <a:endParaRPr lang="ru-RU" sz="32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3207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3020" y="1132885"/>
            <a:ext cx="10511554" cy="466910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numCol="1" anchor="ctr">
            <a:noAutofit/>
          </a:bodyPr>
          <a:lstStyle/>
          <a:p>
            <a:r>
              <a:rPr lang="ru-RU" sz="3200" dirty="0"/>
              <a:t>А</a:t>
            </a:r>
            <a:r>
              <a:rPr lang="ru-RU" sz="3200" dirty="0" smtClean="0"/>
              <a:t>нализ </a:t>
            </a:r>
            <a:r>
              <a:rPr lang="ru-RU" sz="3200" dirty="0"/>
              <a:t>и синтез цепей и </a:t>
            </a:r>
            <a:r>
              <a:rPr lang="ru-RU" sz="3200" dirty="0" smtClean="0"/>
              <a:t>систем; 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роектирование </a:t>
            </a:r>
            <a:r>
              <a:rPr lang="ru-RU" sz="3200" dirty="0"/>
              <a:t>каналов связи и исследование процессов передачи </a:t>
            </a:r>
            <a:r>
              <a:rPr lang="ru-RU" sz="3200" dirty="0" smtClean="0"/>
              <a:t>информации; </a:t>
            </a:r>
          </a:p>
          <a:p>
            <a:r>
              <a:rPr lang="ru-RU" sz="3200" dirty="0"/>
              <a:t>п</a:t>
            </a:r>
            <a:r>
              <a:rPr lang="ru-RU" sz="3200" dirty="0" smtClean="0"/>
              <a:t>остроение </a:t>
            </a:r>
            <a:r>
              <a:rPr lang="ru-RU" sz="3200" dirty="0"/>
              <a:t>контактных схем и исследование конечных </a:t>
            </a:r>
            <a:r>
              <a:rPr lang="ru-RU" sz="3200" dirty="0" smtClean="0"/>
              <a:t>автоматов; </a:t>
            </a:r>
          </a:p>
          <a:p>
            <a:r>
              <a:rPr lang="ru-RU" sz="3200" dirty="0"/>
              <a:t>к</a:t>
            </a:r>
            <a:r>
              <a:rPr lang="ru-RU" sz="3200" dirty="0" smtClean="0"/>
              <a:t>алендарное </a:t>
            </a:r>
            <a:r>
              <a:rPr lang="ru-RU" sz="3200" dirty="0"/>
              <a:t>планирование промышленного </a:t>
            </a:r>
            <a:r>
              <a:rPr lang="ru-RU" sz="3200" dirty="0" smtClean="0"/>
              <a:t>производства</a:t>
            </a:r>
            <a:r>
              <a:rPr lang="ru-RU" sz="3200" dirty="0"/>
              <a:t>;</a:t>
            </a:r>
            <a:endParaRPr lang="ru-RU" sz="3000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97740" y="347957"/>
            <a:ext cx="10515600" cy="85775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>
                <a:latin typeface="+mn-lt"/>
              </a:rPr>
              <a:t>П</a:t>
            </a:r>
            <a:r>
              <a:rPr lang="ru-RU" sz="5400" b="1" dirty="0" smtClean="0">
                <a:latin typeface="+mn-lt"/>
              </a:rPr>
              <a:t>рименение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990863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pPr algn="ctr"/>
            <a:r>
              <a:rPr lang="ru-RU" b="1" dirty="0"/>
              <a:t>Матрица инцидентности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93019" y="1359243"/>
                <a:ext cx="10592476" cy="512805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400" b="1" i="1" dirty="0" smtClean="0"/>
                  <a:t>  </a:t>
                </a:r>
                <a:r>
                  <a:rPr lang="en-US" sz="3600" b="1" i="1" dirty="0" smtClean="0"/>
                  <a:t>    </a:t>
                </a:r>
                <a:r>
                  <a:rPr lang="ru-RU" sz="3600" b="1" i="1" dirty="0" smtClean="0"/>
                  <a:t>Матрица </a:t>
                </a:r>
                <a:r>
                  <a:rPr lang="ru-RU" sz="3600" b="1" i="1" dirty="0"/>
                  <a:t>инцидентности </a:t>
                </a:r>
                <a:r>
                  <a:rPr lang="ru-RU" sz="3600" dirty="0"/>
                  <a:t>неориентированного 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 smtClean="0"/>
                  <a:t>— матрица </a:t>
                </a:r>
                <a:r>
                  <a:rPr lang="ru-RU" sz="3600" i="1" dirty="0"/>
                  <a:t>B</a:t>
                </a:r>
                <a:r>
                  <a:rPr lang="ru-RU" sz="3600" dirty="0"/>
                  <a:t>(</a:t>
                </a:r>
                <a:r>
                  <a:rPr lang="ru-RU" sz="3600" i="1" dirty="0"/>
                  <a:t>G</a:t>
                </a:r>
                <a:r>
                  <a:rPr lang="ru-RU" sz="3600" dirty="0"/>
                  <a:t>) порядка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|, 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= |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|), </m:t>
                    </m:r>
                  </m:oMath>
                </a14:m>
                <a:r>
                  <a:rPr lang="ru-RU" sz="3600" dirty="0"/>
                  <a:t>элементы которой определяются следующим образом: </a:t>
                </a:r>
                <a:endParaRPr lang="ru-RU" sz="3600" dirty="0" smtClean="0"/>
              </a:p>
              <a:p>
                <a:pPr marL="0" indent="0">
                  <a:buNone/>
                </a:pP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ru-RU" sz="36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инцидентны;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36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baseline="-25000" dirty="0"/>
                  <a:t> </a:t>
                </a:r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ru-RU" sz="3600" i="1" baseline="-25000" dirty="0" err="1"/>
                  <a:t>j</a:t>
                </a:r>
                <a:r>
                  <a:rPr lang="ru-RU" sz="3600" i="1" dirty="0"/>
                  <a:t> </a:t>
                </a:r>
                <a:r>
                  <a:rPr lang="ru-RU" sz="3600" dirty="0"/>
                  <a:t>не инцидентны.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019" y="1359243"/>
                <a:ext cx="10592476" cy="5128053"/>
              </a:xfrm>
              <a:blipFill rotWithShape="1">
                <a:blip r:embed="rId2"/>
                <a:stretch>
                  <a:fillRect l="-1726" t="-1189" r="-2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483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26038" y="77337"/>
                <a:ext cx="11292624" cy="1483834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Autofit/>
              </a:bodyPr>
              <a:lstStyle/>
              <a:p>
                <a:pPr algn="ctr"/>
                <a:r>
                  <a:rPr lang="ru-RU" b="1" dirty="0" smtClean="0">
                    <a:latin typeface="+mn-lt"/>
                  </a:rPr>
                  <a:t>Матрица инцидентности </a:t>
                </a:r>
                <a:r>
                  <a:rPr lang="ru-RU" b="1" dirty="0">
                    <a:latin typeface="+mn-lt"/>
                  </a:rPr>
                  <a:t>ориентированного </a:t>
                </a:r>
                <a:r>
                  <a:rPr lang="ru-RU" b="1" dirty="0" smtClean="0">
                    <a:latin typeface="+mn-lt"/>
                  </a:rPr>
                  <a:t/>
                </a:r>
                <a:br>
                  <a:rPr lang="ru-RU" b="1" dirty="0" smtClean="0">
                    <a:latin typeface="+mn-lt"/>
                  </a:rPr>
                </a:br>
                <a:r>
                  <a:rPr lang="ru-RU" b="1" dirty="0" smtClean="0">
                    <a:latin typeface="+mn-lt"/>
                  </a:rPr>
                  <a:t>графа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+mn-lt"/>
                          </a:rPr>
                          <m:t>G</m:t>
                        </m:r>
                      </m:e>
                    </m:acc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smtClean="0">
                            <a:latin typeface="+mn-lt"/>
                          </a:rPr>
                          <m:t>V</m:t>
                        </m:r>
                        <m:r>
                          <a:rPr lang="en-US" b="1" i="0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smtClean="0">
                                <a:latin typeface="+mn-lt"/>
                              </a:rPr>
                              <m:t>E</m:t>
                            </m:r>
                          </m:e>
                        </m:acc>
                      </m:e>
                    </m:d>
                  </m:oMath>
                </a14:m>
                <a:endParaRPr lang="ru-RU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038" y="77337"/>
                <a:ext cx="11292624" cy="1483834"/>
              </a:xfrm>
              <a:blipFill rotWithShape="0">
                <a:blip r:embed="rId2"/>
                <a:stretch>
                  <a:fillRect l="-648" t="-10700" r="-1674" b="-15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26038" y="2228746"/>
                <a:ext cx="11380241" cy="3874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 smtClean="0"/>
                  <a:t>—</a:t>
                </a:r>
                <a:r>
                  <a:rPr lang="ru-RU" sz="3200" dirty="0"/>
                  <a:t>матрица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порядка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|"/>
                        <m:endChr m:val="|"/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ru-RU" sz="32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ru-RU" sz="3200" dirty="0" smtClean="0"/>
                  <a:t>),</a:t>
                </a:r>
                <a:endParaRPr lang="en-US" sz="3200" dirty="0" smtClean="0"/>
              </a:p>
              <a:p>
                <a:r>
                  <a:rPr lang="ru-RU" sz="3200" dirty="0" smtClean="0"/>
                  <a:t> элементы </a:t>
                </a:r>
                <a:r>
                  <a:rPr lang="ru-RU" sz="3200" dirty="0"/>
                  <a:t>которой определяются следующим образом: </a:t>
                </a:r>
                <a:endParaRPr lang="en-US" sz="3200" dirty="0" smtClean="0"/>
              </a:p>
              <a:p>
                <a:endParaRPr lang="ru-RU" sz="3200" dirty="0"/>
              </a:p>
              <a:p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— начало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dirty="0" smtClean="0"/>
                  <a:t>,</a:t>
                </a:r>
                <a:endParaRPr lang="en-US" sz="3600" dirty="0" smtClean="0"/>
              </a:p>
              <a:p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−1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40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— конец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dirty="0" smtClean="0"/>
                  <a:t>;</a:t>
                </a:r>
                <a:endParaRPr lang="en-US" sz="3200" dirty="0" smtClean="0"/>
              </a:p>
              <a:p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ru-RU" sz="3600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3200" dirty="0"/>
                  <a:t>, если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 err="1"/>
                  <a:t>неинцидентны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8" y="2228746"/>
                <a:ext cx="11380241" cy="3874074"/>
              </a:xfrm>
              <a:prstGeom prst="rect">
                <a:avLst/>
              </a:prstGeom>
              <a:blipFill rotWithShape="1">
                <a:blip r:embed="rId3"/>
                <a:stretch>
                  <a:fillRect l="-1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89596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04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1925" y="672662"/>
                <a:ext cx="11680166" cy="5969876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 smtClean="0"/>
                  <a:t>  </a:t>
                </a:r>
                <a:r>
                  <a:rPr lang="ru-RU" sz="3200" b="1" dirty="0" smtClean="0"/>
                  <a:t>Замечание 1. </a:t>
                </a:r>
                <a:r>
                  <a:rPr lang="ru-RU" sz="3200" dirty="0"/>
                  <a:t>Если граф содержит петли, то значение соответствующего элемента </a:t>
                </a:r>
                <a:r>
                  <a:rPr lang="ru-RU" sz="32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выбирается </a:t>
                </a:r>
                <a:r>
                  <a:rPr lang="ru-RU" sz="3200" dirty="0"/>
                  <a:t>в зависимости от дальнейшего применения этой матрицы. В нашем случае, будем использовать запись 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для неориентированного графа и запись 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для </a:t>
                </a:r>
                <a:r>
                  <a:rPr lang="ru-RU" sz="3200" dirty="0"/>
                  <a:t>орграфа.</a:t>
                </a:r>
              </a:p>
              <a:p>
                <a:r>
                  <a:rPr lang="en-US" sz="3200" b="1" dirty="0" smtClean="0"/>
                  <a:t>   </a:t>
                </a:r>
                <a:r>
                  <a:rPr lang="ru-RU" sz="3200" b="1" dirty="0" smtClean="0"/>
                  <a:t>Замечание </a:t>
                </a:r>
                <a:r>
                  <a:rPr lang="ru-RU" sz="3200" b="1" dirty="0"/>
                  <a:t>2. </a:t>
                </a:r>
                <a:r>
                  <a:rPr lang="ru-RU" sz="3200" dirty="0"/>
                  <a:t>Если ребра графа пронумерованы, то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столбец матрицы инцидентности соответствует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</a:t>
                </a:r>
                <a:r>
                  <a:rPr lang="ru-RU" sz="3200" dirty="0" err="1"/>
                  <a:t>му</a:t>
                </a:r>
                <a:r>
                  <a:rPr lang="ru-RU" sz="3200" dirty="0"/>
                  <a:t> ребру. Если ребра графа (орграфа) </a:t>
                </a:r>
                <a:r>
                  <a:rPr lang="ru-RU" sz="3200" dirty="0" err="1"/>
                  <a:t>непомечены</a:t>
                </a:r>
                <a:r>
                  <a:rPr lang="ru-RU" sz="3200" dirty="0"/>
                  <a:t>, то при составлении матрицы инцидентности будем придерживаться следующего правила: сначала перечисляем ребра (дуги) инцидентные (исходящие из) первой вершины в вершины ее окрестности (в порядке возрастания номеров вершин), затем из второй и т.д. 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925" y="672662"/>
                <a:ext cx="11680166" cy="5969876"/>
              </a:xfrm>
              <a:blipFill>
                <a:blip r:embed="rId2"/>
                <a:stretch>
                  <a:fillRect l="-1200" t="-2143" r="-1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20110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3921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01925" y="1317361"/>
                <a:ext cx="11542143" cy="4351993"/>
              </a:xfrm>
            </p:spPr>
            <p:txBody>
              <a:bodyPr/>
              <a:lstStyle/>
              <a:p>
                <a:r>
                  <a:rPr lang="en-US" sz="3200" b="1" dirty="0" smtClean="0"/>
                  <a:t>   </a:t>
                </a:r>
                <a:r>
                  <a:rPr lang="ru-RU" sz="3200" b="1" dirty="0" smtClean="0"/>
                  <a:t>Замечание </a:t>
                </a:r>
                <a:r>
                  <a:rPr lang="ru-RU" sz="3200" b="1" dirty="0"/>
                  <a:t>3. </a:t>
                </a:r>
                <a:r>
                  <a:rPr lang="ru-RU" sz="3200" dirty="0"/>
                  <a:t>Сумма положительных элементов в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строке матрицы инцидентности орграфа равна </a:t>
                </a:r>
                <a:r>
                  <a:rPr lang="ru-RU" sz="3200" dirty="0" err="1"/>
                  <a:t>полустепени</a:t>
                </a:r>
                <a:r>
                  <a:rPr lang="ru-RU" sz="3200" dirty="0"/>
                  <a:t> исхода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вершины, а сумма отрицательных элементов — </a:t>
                </a:r>
                <a:r>
                  <a:rPr lang="ru-RU" sz="3200" dirty="0" err="1"/>
                  <a:t>полустепени</a:t>
                </a:r>
                <a:r>
                  <a:rPr lang="ru-RU" sz="3200" dirty="0"/>
                  <a:t> захода. Для неориентированного графа сумма элементов в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строке равна степени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200" dirty="0"/>
                  <a:t>-й вершины.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925" y="1317361"/>
                <a:ext cx="11542143" cy="4351993"/>
              </a:xfrm>
              <a:blipFill rotWithShape="1">
                <a:blip r:embed="rId2"/>
                <a:stretch>
                  <a:fillRect l="-1215" t="-2801" r="-1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66385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864" y="314326"/>
            <a:ext cx="10515600" cy="396874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Матрица инцидентности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80880" y="924910"/>
                <a:ext cx="11169249" cy="23122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 ПРИМЕР: </a:t>
                </a:r>
                <a:r>
                  <a:rPr lang="ru-RU" sz="3200" dirty="0" smtClean="0"/>
                  <a:t>Напишем </a:t>
                </a:r>
                <a:r>
                  <a:rPr lang="ru-RU" sz="3200" dirty="0"/>
                  <a:t>матрицу инцидентности для графа, изображенного на </a:t>
                </a:r>
                <a:r>
                  <a:rPr lang="ru-RU" sz="3200" dirty="0" smtClean="0"/>
                  <a:t>рис 4.6.</a:t>
                </a:r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/>
                  <a:t>      Для этого пронумеруем дуги: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ru-RU" sz="3200" b="0" i="1" dirty="0" smtClean="0">
                        <a:latin typeface="Cambria Math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i="1" dirty="0" smtClean="0"/>
                  <a:t>,</a:t>
                </a:r>
                <a:r>
                  <a:rPr lang="ru-RU" sz="3200" dirty="0" smtClean="0"/>
                  <a:t> </a:t>
                </a:r>
                <a:r>
                  <a:rPr lang="ru-RU" sz="3200" dirty="0"/>
                  <a:t>матрица </a:t>
                </a:r>
                <a:r>
                  <a:rPr lang="ru-RU" sz="3200" dirty="0" smtClean="0"/>
                  <a:t>инцидентности </a:t>
                </a:r>
                <a:r>
                  <a:rPr lang="ru-RU" sz="3200" dirty="0"/>
                  <a:t>будет иметь следующий вид: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880" y="924910"/>
                <a:ext cx="11169249" cy="2312276"/>
              </a:xfrm>
              <a:blipFill rotWithShape="1">
                <a:blip r:embed="rId2"/>
                <a:stretch>
                  <a:fillRect l="-1419" t="-5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23246" y="3114195"/>
                <a:ext cx="51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246" y="3114195"/>
                <a:ext cx="515006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82109" y="3089732"/>
                <a:ext cx="467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109" y="3089732"/>
                <a:ext cx="467709" cy="646331"/>
              </a:xfrm>
              <a:prstGeom prst="rect">
                <a:avLst/>
              </a:prstGeom>
              <a:blipFill rotWithShape="1">
                <a:blip r:embed="rId4"/>
                <a:stretch>
                  <a:fillRect r="-1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06921" y="5765330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21" y="5765330"/>
                <a:ext cx="882869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13208" y="402412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208" y="4024121"/>
                <a:ext cx="882869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06922" y="3464609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22" y="3464609"/>
                <a:ext cx="882869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47650" y="436315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650" y="4363151"/>
                <a:ext cx="882869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2727" y="3901930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27" y="3901930"/>
                <a:ext cx="882869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73373" y="394471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3" y="3944715"/>
                <a:ext cx="882869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Прямая со стрелкой 20"/>
          <p:cNvCxnSpPr>
            <a:endCxn id="5" idx="2"/>
          </p:cNvCxnSpPr>
          <p:nvPr/>
        </p:nvCxnSpPr>
        <p:spPr>
          <a:xfrm flipV="1">
            <a:off x="1228399" y="3736063"/>
            <a:ext cx="2987565" cy="163029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228399" y="5366361"/>
            <a:ext cx="392495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Скругленная соединительная линия 38"/>
          <p:cNvCxnSpPr/>
          <p:nvPr/>
        </p:nvCxnSpPr>
        <p:spPr>
          <a:xfrm rot="5400000">
            <a:off x="3190877" y="3403883"/>
            <a:ext cx="12700" cy="3924956"/>
          </a:xfrm>
          <a:prstGeom prst="curvedConnector3">
            <a:avLst>
              <a:gd name="adj1" fmla="val 3289654"/>
            </a:avLst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endCxn id="4" idx="2"/>
          </p:cNvCxnSpPr>
          <p:nvPr/>
        </p:nvCxnSpPr>
        <p:spPr>
          <a:xfrm flipV="1">
            <a:off x="1228399" y="3760526"/>
            <a:ext cx="1052350" cy="1605836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 flipV="1">
            <a:off x="4215964" y="3674507"/>
            <a:ext cx="937391" cy="169185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4" idx="2"/>
          </p:cNvCxnSpPr>
          <p:nvPr/>
        </p:nvCxnSpPr>
        <p:spPr>
          <a:xfrm>
            <a:off x="2280749" y="3760526"/>
            <a:ext cx="2872606" cy="160583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80881" y="4944631"/>
                <a:ext cx="51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81" y="4944631"/>
                <a:ext cx="515006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5184011" y="5027332"/>
                <a:ext cx="4677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11" y="5027332"/>
                <a:ext cx="467709" cy="64633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125573" y="3520650"/>
                <a:ext cx="569534" cy="52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3" y="3520650"/>
                <a:ext cx="569534" cy="52873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116384" y="4111709"/>
                <a:ext cx="569534" cy="542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384" y="4111709"/>
                <a:ext cx="569534" cy="542393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125573" y="4719737"/>
                <a:ext cx="569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3" y="4719737"/>
                <a:ext cx="569534" cy="52322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161480" y="5310796"/>
                <a:ext cx="569534" cy="52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480" y="5310796"/>
                <a:ext cx="569534" cy="52924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Таблица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91927"/>
              </p:ext>
            </p:extLst>
          </p:nvPr>
        </p:nvGraphicFramePr>
        <p:xfrm>
          <a:off x="6924431" y="3647436"/>
          <a:ext cx="4254018" cy="2173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9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0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0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90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0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90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2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675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154935" y="3625716"/>
                <a:ext cx="5803022" cy="2199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935" y="3625716"/>
                <a:ext cx="5803022" cy="219912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09327" y="311087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27" y="3110875"/>
                <a:ext cx="882869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54115" y="3107387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15" y="3107387"/>
                <a:ext cx="882869" cy="58477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38481" y="3121861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481" y="3121861"/>
                <a:ext cx="882869" cy="58477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283269" y="3118373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69" y="3118373"/>
                <a:ext cx="882869" cy="58477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396595" y="3117495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595" y="3117495"/>
                <a:ext cx="882869" cy="584775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641383" y="3114007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383" y="3114007"/>
                <a:ext cx="882869" cy="58477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24453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4799" y="1524000"/>
            <a:ext cx="8903873" cy="416010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6250" y="432486"/>
            <a:ext cx="10466172" cy="70433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i="1" dirty="0" smtClean="0"/>
              <a:t> </a:t>
            </a:r>
            <a:r>
              <a:rPr lang="ru-RU" sz="5400" b="1" dirty="0">
                <a:ea typeface="+mj-ea"/>
                <a:cs typeface="+mj-cs"/>
              </a:rPr>
              <a:t>Задание списком смежностей</a:t>
            </a:r>
          </a:p>
        </p:txBody>
      </p:sp>
    </p:spTree>
    <p:extLst>
      <p:ext uri="{BB962C8B-B14F-4D97-AF65-F5344CB8AC3E}">
        <p14:creationId xmlns:p14="http://schemas.microsoft.com/office/powerpoint/2010/main" val="18463102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857" y="1651000"/>
            <a:ext cx="11100816" cy="480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54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</a:t>
            </a:r>
            <a:r>
              <a:rPr lang="en-US" sz="5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ru-RU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6250" y="432486"/>
            <a:ext cx="10466172" cy="7043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i="1" dirty="0" smtClean="0"/>
              <a:t> </a:t>
            </a:r>
            <a:r>
              <a:rPr lang="ru-RU" sz="5000" b="1" dirty="0">
                <a:ea typeface="+mj-ea"/>
                <a:cs typeface="+mj-cs"/>
              </a:rPr>
              <a:t>Задание списком </a:t>
            </a:r>
            <a:r>
              <a:rPr lang="ru-RU" sz="5000" b="1" dirty="0" smtClean="0">
                <a:ea typeface="+mj-ea"/>
                <a:cs typeface="+mj-cs"/>
              </a:rPr>
              <a:t>инцидентностей (ребер)</a:t>
            </a:r>
            <a:endParaRPr lang="ru-RU" sz="5000" b="1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348974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2234"/>
            <a:ext cx="10959790" cy="8028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ru-RU" sz="4800" b="1" dirty="0" smtClean="0"/>
              <a:t>     </a:t>
            </a:r>
            <a:r>
              <a:rPr lang="ru-RU" sz="4800" b="1" dirty="0" smtClean="0">
                <a:latin typeface="+mn-lt"/>
              </a:rPr>
              <a:t>4.3 </a:t>
            </a:r>
            <a:r>
              <a:rPr lang="ru-RU" sz="4800" b="1" dirty="0">
                <a:latin typeface="+mn-lt"/>
              </a:rPr>
              <a:t>Операции на графах и их свойства</a:t>
            </a:r>
            <a:endParaRPr lang="ru-RU" sz="48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404839"/>
            <a:ext cx="5969000" cy="52753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 smtClean="0"/>
              <a:t>1.</a:t>
            </a:r>
            <a:r>
              <a:rPr lang="ru-RU" sz="3600" dirty="0" smtClean="0"/>
              <a:t> Удаление ребра;</a:t>
            </a:r>
          </a:p>
          <a:p>
            <a:pPr marL="0" indent="0">
              <a:buNone/>
            </a:pPr>
            <a:r>
              <a:rPr lang="ru-RU" sz="3600" b="1" dirty="0"/>
              <a:t>2</a:t>
            </a:r>
            <a:r>
              <a:rPr lang="ru-RU" sz="3600" b="1" dirty="0" smtClean="0"/>
              <a:t>.</a:t>
            </a:r>
            <a:r>
              <a:rPr lang="ru-RU" sz="3600" dirty="0" smtClean="0"/>
              <a:t> Удаление вершины;</a:t>
            </a:r>
          </a:p>
          <a:p>
            <a:pPr marL="0" indent="0">
              <a:buNone/>
            </a:pPr>
            <a:r>
              <a:rPr lang="ru-RU" sz="3600" b="1" dirty="0"/>
              <a:t>3</a:t>
            </a:r>
            <a:r>
              <a:rPr lang="ru-RU" sz="3600" b="1" dirty="0" smtClean="0"/>
              <a:t>.</a:t>
            </a:r>
            <a:r>
              <a:rPr lang="ru-RU" sz="3600" dirty="0" smtClean="0"/>
              <a:t> Добавление вершины;</a:t>
            </a:r>
          </a:p>
          <a:p>
            <a:pPr marL="0" indent="0">
              <a:buNone/>
            </a:pPr>
            <a:r>
              <a:rPr lang="ru-RU" sz="3600" b="1" dirty="0"/>
              <a:t>4</a:t>
            </a:r>
            <a:r>
              <a:rPr lang="ru-RU" sz="3600" b="1" dirty="0" smtClean="0"/>
              <a:t>.</a:t>
            </a:r>
            <a:r>
              <a:rPr lang="ru-RU" sz="3600" dirty="0" smtClean="0"/>
              <a:t> Добавление ребра;</a:t>
            </a:r>
          </a:p>
          <a:p>
            <a:pPr marL="0" indent="0">
              <a:buNone/>
            </a:pPr>
            <a:r>
              <a:rPr lang="ru-RU" sz="3600" b="1" dirty="0"/>
              <a:t>5</a:t>
            </a:r>
            <a:r>
              <a:rPr lang="ru-RU" sz="3600" b="1" dirty="0" smtClean="0"/>
              <a:t>.</a:t>
            </a:r>
            <a:r>
              <a:rPr lang="ru-RU" sz="3600" dirty="0" smtClean="0"/>
              <a:t> Отождествление вершин;</a:t>
            </a:r>
          </a:p>
          <a:p>
            <a:pPr marL="0" indent="0">
              <a:buNone/>
            </a:pPr>
            <a:r>
              <a:rPr lang="ru-RU" sz="3600" b="1" dirty="0"/>
              <a:t>6</a:t>
            </a:r>
            <a:r>
              <a:rPr lang="ru-RU" sz="3600" b="1" dirty="0" smtClean="0"/>
              <a:t>.</a:t>
            </a:r>
            <a:r>
              <a:rPr lang="ru-RU" sz="3600" dirty="0" smtClean="0"/>
              <a:t> Стягивание ребра;</a:t>
            </a:r>
          </a:p>
          <a:p>
            <a:pPr marL="0" indent="0">
              <a:buNone/>
            </a:pPr>
            <a:r>
              <a:rPr lang="ru-RU" sz="3600" dirty="0" smtClean="0"/>
              <a:t>7. Размножение вершины;</a:t>
            </a:r>
          </a:p>
          <a:p>
            <a:pPr marL="0" indent="0">
              <a:buNone/>
            </a:pPr>
            <a:r>
              <a:rPr lang="ru-RU" sz="3600" b="1" dirty="0" smtClean="0"/>
              <a:t>8.</a:t>
            </a:r>
            <a:r>
              <a:rPr lang="ru-RU" sz="3600" dirty="0" smtClean="0"/>
              <a:t> </a:t>
            </a:r>
            <a:r>
              <a:rPr lang="ru-RU" sz="3600" dirty="0"/>
              <a:t>Расщепление </a:t>
            </a:r>
            <a:r>
              <a:rPr lang="ru-RU" sz="3600" dirty="0" smtClean="0"/>
              <a:t>вершины;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197600" y="1388655"/>
            <a:ext cx="58165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  </a:t>
            </a:r>
            <a:r>
              <a:rPr lang="ru-RU" sz="3600" b="1" dirty="0"/>
              <a:t>9</a:t>
            </a:r>
            <a:r>
              <a:rPr lang="ru-RU" sz="3600" b="1" dirty="0" smtClean="0"/>
              <a:t>.</a:t>
            </a:r>
            <a:r>
              <a:rPr lang="ru-RU" sz="3600" dirty="0" smtClean="0"/>
              <a:t> Дублирование вершины;</a:t>
            </a:r>
          </a:p>
          <a:p>
            <a:r>
              <a:rPr lang="ru-RU" sz="3600" dirty="0" smtClean="0"/>
              <a:t>  </a:t>
            </a:r>
            <a:r>
              <a:rPr lang="ru-RU" sz="3600" b="1" dirty="0" smtClean="0"/>
              <a:t>10.</a:t>
            </a:r>
            <a:r>
              <a:rPr lang="ru-RU" sz="3600" dirty="0" smtClean="0"/>
              <a:t> Разбиение ребра (гомеоморфизм);</a:t>
            </a:r>
          </a:p>
          <a:p>
            <a:r>
              <a:rPr lang="ru-RU" sz="3600" b="1" dirty="0" smtClean="0"/>
              <a:t>11.</a:t>
            </a:r>
            <a:r>
              <a:rPr lang="ru-RU" sz="3600" dirty="0" smtClean="0"/>
              <a:t> Дополнение графов;</a:t>
            </a:r>
          </a:p>
          <a:p>
            <a:r>
              <a:rPr lang="ru-RU" sz="3600" b="1" dirty="0" smtClean="0"/>
              <a:t>12.</a:t>
            </a:r>
            <a:r>
              <a:rPr lang="ru-RU" sz="3600" dirty="0" smtClean="0"/>
              <a:t> Объединение графов;</a:t>
            </a:r>
          </a:p>
          <a:p>
            <a:r>
              <a:rPr lang="ru-RU" sz="3600" b="1" dirty="0" smtClean="0"/>
              <a:t>13.</a:t>
            </a:r>
            <a:r>
              <a:rPr lang="ru-RU" sz="3600" dirty="0" smtClean="0"/>
              <a:t> Пересечение графов;</a:t>
            </a:r>
          </a:p>
          <a:p>
            <a:r>
              <a:rPr lang="ru-RU" sz="3600" b="1" dirty="0" smtClean="0"/>
              <a:t>14.</a:t>
            </a:r>
            <a:r>
              <a:rPr lang="ru-RU" sz="3600" dirty="0" smtClean="0"/>
              <a:t> Соединение графов;</a:t>
            </a:r>
          </a:p>
          <a:p>
            <a:r>
              <a:rPr lang="ru-RU" sz="3600" b="1" dirty="0" smtClean="0"/>
              <a:t>15.</a:t>
            </a:r>
            <a:r>
              <a:rPr lang="ru-RU" sz="3600" dirty="0" smtClean="0"/>
              <a:t> Композиция графов;</a:t>
            </a:r>
          </a:p>
          <a:p>
            <a:r>
              <a:rPr lang="ru-RU" sz="3600" b="1" dirty="0" smtClean="0"/>
              <a:t>16.</a:t>
            </a:r>
            <a:r>
              <a:rPr lang="ru-RU" sz="3600" dirty="0" smtClean="0"/>
              <a:t> Произведение графов.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2756819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47639"/>
            <a:ext cx="11810999" cy="66821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800" b="1" i="1" dirty="0" smtClean="0"/>
              <a:t>      1-4  </a:t>
            </a:r>
            <a:r>
              <a:rPr lang="ru-RU" b="1" dirty="0" smtClean="0">
                <a:latin typeface="+mn-lt"/>
              </a:rPr>
              <a:t>Операции добавления и удаления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52771" y="792567"/>
                <a:ext cx="11239837" cy="123853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500" dirty="0" smtClean="0"/>
                  <a:t>Граф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500" i="1" dirty="0"/>
                  <a:t> </a:t>
                </a:r>
                <a:r>
                  <a:rPr lang="ru-RU" sz="3500" dirty="0"/>
                  <a:t>и графы, полученные применением к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500" i="1" dirty="0"/>
                  <a:t> </a:t>
                </a:r>
                <a:r>
                  <a:rPr lang="ru-RU" sz="3500" dirty="0"/>
                  <a:t>операций удаления и добавления: </a:t>
                </a:r>
                <a:r>
                  <a:rPr lang="ru-RU" sz="3500" dirty="0" smtClean="0"/>
                  <a:t>удаление </a:t>
                </a:r>
                <a:r>
                  <a:rPr lang="ru-RU" sz="3500" dirty="0"/>
                  <a:t>ребра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); </m:t>
                    </m:r>
                  </m:oMath>
                </a14:m>
                <a:r>
                  <a:rPr lang="ru-RU" sz="3500" dirty="0" smtClean="0"/>
                  <a:t>удаление </a:t>
                </a:r>
                <a:r>
                  <a:rPr lang="ru-RU" sz="3500" dirty="0"/>
                  <a:t>вершины</a:t>
                </a:r>
                <a:r>
                  <a:rPr lang="ru-RU" sz="35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3500" dirty="0"/>
                  <a:t>; </a:t>
                </a:r>
                <a:r>
                  <a:rPr lang="ru-RU" sz="3500" dirty="0" smtClean="0"/>
                  <a:t>добавление </a:t>
                </a:r>
                <a:r>
                  <a:rPr lang="ru-RU" sz="3500" dirty="0"/>
                  <a:t>вершины</a:t>
                </a:r>
                <a14:m>
                  <m:oMath xmlns:m="http://schemas.openxmlformats.org/officeDocument/2006/math">
                    <m:r>
                      <a:rPr lang="ru-RU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500" dirty="0" smtClean="0"/>
                  <a:t>; </a:t>
                </a:r>
                <a:r>
                  <a:rPr lang="ru-RU" sz="3500" dirty="0"/>
                  <a:t>добавление ребра </a:t>
                </a:r>
                <a14:m>
                  <m:oMath xmlns:m="http://schemas.openxmlformats.org/officeDocument/2006/math">
                    <m:r>
                      <a:rPr lang="ru-RU" sz="35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b="0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3500" dirty="0" smtClean="0"/>
                  <a:t>.</a:t>
                </a:r>
                <a:endParaRPr lang="ru-RU" sz="35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771" y="792567"/>
                <a:ext cx="11239837" cy="1238534"/>
              </a:xfrm>
              <a:blipFill>
                <a:blip r:embed="rId2"/>
                <a:stretch>
                  <a:fillRect l="-1302" t="-11823" b="-133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Группа 10"/>
          <p:cNvGrpSpPr/>
          <p:nvPr/>
        </p:nvGrpSpPr>
        <p:grpSpPr>
          <a:xfrm>
            <a:off x="1286633" y="2016269"/>
            <a:ext cx="2046230" cy="2378635"/>
            <a:chOff x="2778813" y="1874255"/>
            <a:chExt cx="2074966" cy="2501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389071" y="1882881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9071" y="1882881"/>
                  <a:ext cx="435952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5556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3594318" y="1874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318" y="1874255"/>
                  <a:ext cx="43595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860514" y="1889432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514" y="1889432"/>
                  <a:ext cx="43595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Группа 8"/>
            <p:cNvGrpSpPr/>
            <p:nvPr/>
          </p:nvGrpSpPr>
          <p:grpSpPr>
            <a:xfrm>
              <a:off x="2778813" y="2215151"/>
              <a:ext cx="2074966" cy="2160615"/>
              <a:chOff x="2778813" y="2215151"/>
              <a:chExt cx="2074966" cy="2160615"/>
            </a:xfrm>
          </p:grpSpPr>
          <p:sp>
            <p:nvSpPr>
              <p:cNvPr id="5" name="Блок-схема: узел 4"/>
              <p:cNvSpPr/>
              <p:nvPr/>
            </p:nvSpPr>
            <p:spPr>
              <a:xfrm>
                <a:off x="2778814" y="3405596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Блок-схема: узел 5"/>
              <p:cNvSpPr/>
              <p:nvPr/>
            </p:nvSpPr>
            <p:spPr>
              <a:xfrm>
                <a:off x="2778813" y="2215151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" name="Блок-схема: узел 12"/>
              <p:cNvSpPr/>
              <p:nvPr/>
            </p:nvSpPr>
            <p:spPr>
              <a:xfrm>
                <a:off x="3500552" y="3405596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Блок-схема: узел 13"/>
              <p:cNvSpPr/>
              <p:nvPr/>
            </p:nvSpPr>
            <p:spPr>
              <a:xfrm>
                <a:off x="3500551" y="2215151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3569562" y="2344546"/>
                <a:ext cx="0" cy="11904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Блок-схема: узел 15"/>
              <p:cNvSpPr/>
              <p:nvPr/>
            </p:nvSpPr>
            <p:spPr>
              <a:xfrm>
                <a:off x="4291307" y="3405597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Блок-схема: узел 16"/>
              <p:cNvSpPr/>
              <p:nvPr/>
            </p:nvSpPr>
            <p:spPr>
              <a:xfrm>
                <a:off x="4291306" y="2215152"/>
                <a:ext cx="138023" cy="138023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4360317" y="2344547"/>
                <a:ext cx="0" cy="11904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единительная линия 22"/>
              <p:cNvCxnSpPr>
                <a:stCxn id="5" idx="2"/>
                <a:endCxn id="16" idx="6"/>
              </p:cNvCxnSpPr>
              <p:nvPr/>
            </p:nvCxnSpPr>
            <p:spPr>
              <a:xfrm>
                <a:off x="2778814" y="3474608"/>
                <a:ext cx="1650516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единительная линия 23"/>
              <p:cNvCxnSpPr/>
              <p:nvPr/>
            </p:nvCxnSpPr>
            <p:spPr>
              <a:xfrm>
                <a:off x="2862202" y="2215152"/>
                <a:ext cx="0" cy="12738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417827" y="3385473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𝟔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7827" y="3385473"/>
                    <a:ext cx="435952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7042" b="-131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623074" y="3376847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3074" y="3376847"/>
                    <a:ext cx="43595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6944" b="-2632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889270" y="3392024"/>
                    <a:ext cx="4359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24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ru-RU" sz="2400" b="1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9270" y="3392024"/>
                    <a:ext cx="435952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r="-7042" b="-1316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128127" y="3790991"/>
                    <a:ext cx="88286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ru-RU" sz="3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latin typeface="Cambria Math"/>
                                </a:rPr>
                                <m:t>G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ru-RU" sz="32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8127" y="3790991"/>
                    <a:ext cx="882869" cy="58477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Группа 7"/>
          <p:cNvGrpSpPr/>
          <p:nvPr/>
        </p:nvGrpSpPr>
        <p:grpSpPr>
          <a:xfrm>
            <a:off x="8351607" y="2046623"/>
            <a:ext cx="2046230" cy="2378635"/>
            <a:chOff x="501361" y="4113648"/>
            <a:chExt cx="2074966" cy="2501511"/>
          </a:xfrm>
        </p:grpSpPr>
        <p:sp>
          <p:nvSpPr>
            <p:cNvPr id="51" name="Блок-схема: узел 50"/>
            <p:cNvSpPr/>
            <p:nvPr/>
          </p:nvSpPr>
          <p:spPr>
            <a:xfrm>
              <a:off x="501362" y="564498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Блок-схема: узел 51"/>
            <p:cNvSpPr/>
            <p:nvPr/>
          </p:nvSpPr>
          <p:spPr>
            <a:xfrm>
              <a:off x="501361" y="445454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Блок-схема: узел 53"/>
            <p:cNvSpPr/>
            <p:nvPr/>
          </p:nvSpPr>
          <p:spPr>
            <a:xfrm>
              <a:off x="1223099" y="445454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Блок-схема: узел 55"/>
            <p:cNvSpPr/>
            <p:nvPr/>
          </p:nvSpPr>
          <p:spPr>
            <a:xfrm>
              <a:off x="2013855" y="5644990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Блок-схема: узел 56"/>
            <p:cNvSpPr/>
            <p:nvPr/>
          </p:nvSpPr>
          <p:spPr>
            <a:xfrm>
              <a:off x="2013854" y="4454545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8" name="Прямая соединительная линия 57"/>
            <p:cNvCxnSpPr/>
            <p:nvPr/>
          </p:nvCxnSpPr>
          <p:spPr>
            <a:xfrm>
              <a:off x="2082865" y="458394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584750" y="4454545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11619" y="412227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619" y="4122274"/>
                  <a:ext cx="43595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316866" y="4113648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866" y="4113648"/>
                  <a:ext cx="435952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3062" y="412882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062" y="4128825"/>
                  <a:ext cx="435952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140375" y="562486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375" y="5624866"/>
                  <a:ext cx="43595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6944" b="-266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611818" y="563141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18" y="5631417"/>
                  <a:ext cx="435952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850675" y="6030384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75" y="6030384"/>
                  <a:ext cx="882869" cy="58477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Группа 9"/>
          <p:cNvGrpSpPr/>
          <p:nvPr/>
        </p:nvGrpSpPr>
        <p:grpSpPr>
          <a:xfrm>
            <a:off x="4903038" y="2031446"/>
            <a:ext cx="2046230" cy="2378635"/>
            <a:chOff x="6638801" y="1859078"/>
            <a:chExt cx="2074966" cy="2501511"/>
          </a:xfrm>
        </p:grpSpPr>
        <p:sp>
          <p:nvSpPr>
            <p:cNvPr id="82" name="Блок-схема: узел 81"/>
            <p:cNvSpPr/>
            <p:nvPr/>
          </p:nvSpPr>
          <p:spPr>
            <a:xfrm>
              <a:off x="6638802" y="339041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Блок-схема: узел 82"/>
            <p:cNvSpPr/>
            <p:nvPr/>
          </p:nvSpPr>
          <p:spPr>
            <a:xfrm>
              <a:off x="6638801" y="219997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Блок-схема: узел 83"/>
            <p:cNvSpPr/>
            <p:nvPr/>
          </p:nvSpPr>
          <p:spPr>
            <a:xfrm>
              <a:off x="7360540" y="339041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Блок-схема: узел 84"/>
            <p:cNvSpPr/>
            <p:nvPr/>
          </p:nvSpPr>
          <p:spPr>
            <a:xfrm>
              <a:off x="7360539" y="219997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Блок-схема: узел 85"/>
            <p:cNvSpPr/>
            <p:nvPr/>
          </p:nvSpPr>
          <p:spPr>
            <a:xfrm>
              <a:off x="8151295" y="3390420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Блок-схема: узел 86"/>
            <p:cNvSpPr/>
            <p:nvPr/>
          </p:nvSpPr>
          <p:spPr>
            <a:xfrm>
              <a:off x="8151294" y="2199975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8" name="Прямая соединительная линия 87"/>
            <p:cNvCxnSpPr/>
            <p:nvPr/>
          </p:nvCxnSpPr>
          <p:spPr>
            <a:xfrm>
              <a:off x="8220305" y="232937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>
              <a:endCxn id="86" idx="6"/>
            </p:cNvCxnSpPr>
            <p:nvPr/>
          </p:nvCxnSpPr>
          <p:spPr>
            <a:xfrm>
              <a:off x="7483062" y="3453884"/>
              <a:ext cx="806256" cy="55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>
              <a:off x="6722190" y="2199975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8249059" y="186770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9059" y="1867704"/>
                  <a:ext cx="435952" cy="461665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54306" y="1859078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306" y="1859078"/>
                  <a:ext cx="435952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720502" y="1874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0502" y="1874255"/>
                  <a:ext cx="435952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8277815" y="337029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7815" y="3370296"/>
                  <a:ext cx="435952" cy="461665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7483062" y="3361670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3062" y="3361670"/>
                  <a:ext cx="435952" cy="461665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r="-7042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6749258" y="337684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258" y="3376847"/>
                  <a:ext cx="435952" cy="461665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6988115" y="3775814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115" y="3775814"/>
                  <a:ext cx="882869" cy="584775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Прямая соединительная линия 146"/>
            <p:cNvCxnSpPr/>
            <p:nvPr/>
          </p:nvCxnSpPr>
          <p:spPr>
            <a:xfrm>
              <a:off x="7429551" y="2298540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Группа 6"/>
          <p:cNvGrpSpPr/>
          <p:nvPr/>
        </p:nvGrpSpPr>
        <p:grpSpPr>
          <a:xfrm>
            <a:off x="3056216" y="4119876"/>
            <a:ext cx="2046230" cy="2516891"/>
            <a:chOff x="4766218" y="4169087"/>
            <a:chExt cx="2074966" cy="2501511"/>
          </a:xfrm>
        </p:grpSpPr>
        <p:sp>
          <p:nvSpPr>
            <p:cNvPr id="131" name="Блок-схема: узел 130"/>
            <p:cNvSpPr/>
            <p:nvPr/>
          </p:nvSpPr>
          <p:spPr>
            <a:xfrm>
              <a:off x="4766219" y="570042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Блок-схема: узел 131"/>
            <p:cNvSpPr/>
            <p:nvPr/>
          </p:nvSpPr>
          <p:spPr>
            <a:xfrm>
              <a:off x="4766218" y="450998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Блок-схема: узел 132"/>
            <p:cNvSpPr/>
            <p:nvPr/>
          </p:nvSpPr>
          <p:spPr>
            <a:xfrm>
              <a:off x="5487957" y="570042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4" name="Блок-схема: узел 133"/>
            <p:cNvSpPr/>
            <p:nvPr/>
          </p:nvSpPr>
          <p:spPr>
            <a:xfrm>
              <a:off x="5487956" y="450998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5" name="Блок-схема: узел 134"/>
            <p:cNvSpPr/>
            <p:nvPr/>
          </p:nvSpPr>
          <p:spPr>
            <a:xfrm>
              <a:off x="6278712" y="570042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6" name="Блок-схема: узел 135"/>
            <p:cNvSpPr/>
            <p:nvPr/>
          </p:nvSpPr>
          <p:spPr>
            <a:xfrm>
              <a:off x="6278711" y="450998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37" name="Прямая соединительная линия 136"/>
            <p:cNvCxnSpPr/>
            <p:nvPr/>
          </p:nvCxnSpPr>
          <p:spPr>
            <a:xfrm>
              <a:off x="6347722" y="4639379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>
              <a:stCxn id="131" idx="2"/>
              <a:endCxn id="135" idx="6"/>
            </p:cNvCxnSpPr>
            <p:nvPr/>
          </p:nvCxnSpPr>
          <p:spPr>
            <a:xfrm>
              <a:off x="4766219" y="5769440"/>
              <a:ext cx="165051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Прямая соединительная линия 138"/>
            <p:cNvCxnSpPr/>
            <p:nvPr/>
          </p:nvCxnSpPr>
          <p:spPr>
            <a:xfrm>
              <a:off x="4849607" y="450998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6376476" y="4177713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476" y="4177713"/>
                  <a:ext cx="435952" cy="461665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5581723" y="416908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1" name="TextBox 1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723" y="4169087"/>
                  <a:ext cx="435952" cy="461665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4847919" y="418426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919" y="4184264"/>
                  <a:ext cx="435952" cy="461665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6405232" y="568030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3" name="Text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232" y="5680305"/>
                  <a:ext cx="435952" cy="461665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5610479" y="5671679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0479" y="5671679"/>
                  <a:ext cx="435952" cy="461665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r="-6944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/>
                <p:cNvSpPr txBox="1"/>
                <p:nvPr/>
              </p:nvSpPr>
              <p:spPr>
                <a:xfrm>
                  <a:off x="4876675" y="568685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45" name="TextBox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675" y="5686856"/>
                  <a:ext cx="435952" cy="461665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5115532" y="6085823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532" y="6085823"/>
                  <a:ext cx="882869" cy="584775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Прямая соединительная линия 147"/>
            <p:cNvCxnSpPr/>
            <p:nvPr/>
          </p:nvCxnSpPr>
          <p:spPr>
            <a:xfrm>
              <a:off x="5556966" y="453103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Блок-схема: узел 148"/>
            <p:cNvSpPr/>
            <p:nvPr/>
          </p:nvSpPr>
          <p:spPr>
            <a:xfrm>
              <a:off x="5005980" y="5080761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5031391" y="4747806"/>
                  <a:ext cx="3956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1391" y="4747806"/>
                  <a:ext cx="395694" cy="461665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 r="-1846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Группа 3"/>
          <p:cNvGrpSpPr/>
          <p:nvPr/>
        </p:nvGrpSpPr>
        <p:grpSpPr>
          <a:xfrm>
            <a:off x="6775855" y="4173686"/>
            <a:ext cx="2046230" cy="2516891"/>
            <a:chOff x="8860897" y="4148037"/>
            <a:chExt cx="2074966" cy="2501511"/>
          </a:xfrm>
        </p:grpSpPr>
        <p:sp>
          <p:nvSpPr>
            <p:cNvPr id="151" name="Блок-схема: узел 150"/>
            <p:cNvSpPr/>
            <p:nvPr/>
          </p:nvSpPr>
          <p:spPr>
            <a:xfrm>
              <a:off x="8860898" y="567937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Блок-схема: узел 151"/>
            <p:cNvSpPr/>
            <p:nvPr/>
          </p:nvSpPr>
          <p:spPr>
            <a:xfrm>
              <a:off x="8860897" y="448893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Блок-схема: узел 152"/>
            <p:cNvSpPr/>
            <p:nvPr/>
          </p:nvSpPr>
          <p:spPr>
            <a:xfrm>
              <a:off x="9582636" y="5679378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Блок-схема: узел 153"/>
            <p:cNvSpPr/>
            <p:nvPr/>
          </p:nvSpPr>
          <p:spPr>
            <a:xfrm>
              <a:off x="9582635" y="4488933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Блок-схема: узел 154"/>
            <p:cNvSpPr/>
            <p:nvPr/>
          </p:nvSpPr>
          <p:spPr>
            <a:xfrm>
              <a:off x="10373391" y="5679379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Блок-схема: узел 155"/>
            <p:cNvSpPr/>
            <p:nvPr/>
          </p:nvSpPr>
          <p:spPr>
            <a:xfrm>
              <a:off x="10373390" y="4488934"/>
              <a:ext cx="138023" cy="13802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7" name="Прямая соединительная линия 156"/>
            <p:cNvCxnSpPr/>
            <p:nvPr/>
          </p:nvCxnSpPr>
          <p:spPr>
            <a:xfrm>
              <a:off x="10442401" y="4618329"/>
              <a:ext cx="0" cy="1190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Прямая соединительная линия 157"/>
            <p:cNvCxnSpPr>
              <a:stCxn id="151" idx="2"/>
              <a:endCxn id="155" idx="6"/>
            </p:cNvCxnSpPr>
            <p:nvPr/>
          </p:nvCxnSpPr>
          <p:spPr>
            <a:xfrm>
              <a:off x="8860898" y="5748390"/>
              <a:ext cx="1650516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Прямая соединительная линия 158"/>
            <p:cNvCxnSpPr/>
            <p:nvPr/>
          </p:nvCxnSpPr>
          <p:spPr>
            <a:xfrm>
              <a:off x="8944286" y="448893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10471155" y="4156663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1155" y="4156663"/>
                  <a:ext cx="435952" cy="461665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9676402" y="4148037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6402" y="4148037"/>
                  <a:ext cx="435952" cy="461665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8942598" y="4163214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598" y="4163214"/>
                  <a:ext cx="435952" cy="461665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10499911" y="5659255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9911" y="5659255"/>
                  <a:ext cx="435952" cy="461665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r="-6944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9705158" y="5650629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5158" y="5650629"/>
                  <a:ext cx="435952" cy="461665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r="-6944"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8971354" y="5665806"/>
                  <a:ext cx="4359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24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/>
                              </a:rPr>
                              <m:t>v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ru-RU" sz="2400" b="1" dirty="0"/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354" y="5665806"/>
                  <a:ext cx="435952" cy="461665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r="-7042" b="-1316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9210211" y="6064773"/>
                  <a:ext cx="8828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0" i="0" smtClean="0">
                                <a:latin typeface="Cambria Math"/>
                              </a:rPr>
                              <m:t>G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ru-RU" sz="3200" dirty="0"/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0211" y="6064773"/>
                  <a:ext cx="882869" cy="584775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Прямая соединительная линия 166"/>
            <p:cNvCxnSpPr/>
            <p:nvPr/>
          </p:nvCxnSpPr>
          <p:spPr>
            <a:xfrm>
              <a:off x="9651645" y="4509984"/>
              <a:ext cx="0" cy="12738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Прямая соединительная линия 169"/>
            <p:cNvCxnSpPr/>
            <p:nvPr/>
          </p:nvCxnSpPr>
          <p:spPr>
            <a:xfrm>
              <a:off x="9705158" y="4574164"/>
              <a:ext cx="7947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513012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186" y="0"/>
            <a:ext cx="11223654" cy="85864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5-6 Операция отождествления вершин</a:t>
            </a:r>
            <a:endParaRPr lang="ru-RU" sz="48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4207" y="925418"/>
                <a:ext cx="11771216" cy="52596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</a:t>
                </a:r>
                <a:r>
                  <a:rPr lang="ru-RU" sz="3600" i="1" dirty="0"/>
                  <a:t>О</a:t>
                </a:r>
                <a:r>
                  <a:rPr lang="ru-RU" sz="3600" i="1" dirty="0" smtClean="0"/>
                  <a:t>тождествление </a:t>
                </a:r>
                <a:r>
                  <a:rPr lang="ru-RU" sz="3600" i="1" dirty="0"/>
                  <a:t>вершин</a:t>
                </a:r>
                <a14:m>
                  <m:oMath xmlns:m="http://schemas.openxmlformats.org/officeDocument/2006/math">
                    <m:r>
                      <a:rPr lang="ru-RU" sz="3600" i="1" dirty="0">
                        <a:latin typeface="Cambria Math"/>
                      </a:rPr>
                      <m:t> </m:t>
                    </m:r>
                    <m:r>
                      <a:rPr lang="en-US" sz="3600" dirty="0">
                        <a:latin typeface="Cambria Math"/>
                      </a:rPr>
                      <m:t>𝑢</m:t>
                    </m:r>
                    <m:r>
                      <a:rPr lang="en-US" sz="3600" dirty="0">
                        <a:latin typeface="Cambria Math"/>
                      </a:rPr>
                      <m:t>, </m:t>
                    </m:r>
                    <m:r>
                      <a:rPr lang="en-US" sz="3600" dirty="0">
                        <a:latin typeface="Cambria Math"/>
                      </a:rPr>
                      <m:t>𝑣</m:t>
                    </m:r>
                    <m:r>
                      <a:rPr lang="en-US" sz="3600" dirty="0">
                        <a:latin typeface="Cambria Math"/>
                      </a:rPr>
                      <m:t>: </m:t>
                    </m:r>
                  </m:oMath>
                </a14:m>
                <a:r>
                  <a:rPr lang="ru-RU" sz="3600" dirty="0"/>
                  <a:t>удалим их</a:t>
                </a:r>
                <a:r>
                  <a:rPr lang="en-US" sz="3600" dirty="0"/>
                  <a:t>,</a:t>
                </a:r>
                <a:r>
                  <a:rPr lang="ru-RU" sz="3600" dirty="0"/>
                  <a:t> добавим новую вершину </a:t>
                </a:r>
                <a:r>
                  <a:rPr lang="en-US" sz="3600" dirty="0"/>
                  <a:t>w </a:t>
                </a:r>
                <a:r>
                  <a:rPr lang="ru-RU" sz="3600" dirty="0"/>
                  <a:t>и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𝑤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3200" i="1" baseline="-25000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вместо ребер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𝑢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/>
                          </a:rPr>
                          <m:t>𝑣</m:t>
                        </m:r>
                        <m:r>
                          <a:rPr lang="ru-RU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3200" baseline="-25000" dirty="0">
                        <a:latin typeface="Cambria Math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ru-RU" sz="3600" dirty="0" smtClean="0"/>
                  <a:t>	</a:t>
                </a:r>
                <a:r>
                  <a:rPr lang="ru-RU" sz="3200" dirty="0" smtClean="0"/>
                  <a:t>Графы</a:t>
                </a:r>
                <a:r>
                  <a:rPr lang="ru-RU" sz="3200" dirty="0"/>
                  <a:t>, полученные применением к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i="1" dirty="0"/>
                  <a:t> </a:t>
                </a:r>
                <a:r>
                  <a:rPr lang="ru-RU" sz="3200" dirty="0"/>
                  <a:t>операций</a:t>
                </a:r>
                <a:br>
                  <a:rPr lang="ru-RU" sz="3200" dirty="0"/>
                </a:br>
                <a:r>
                  <a:rPr lang="ru-RU" sz="3200" dirty="0"/>
                  <a:t>отождествление вершин</a:t>
                </a:r>
                <a14:m>
                  <m:oMath xmlns:m="http://schemas.openxmlformats.org/officeDocument/2006/math">
                    <m:r>
                      <a:rPr lang="ru-RU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и стягивание ребра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207" y="925418"/>
                <a:ext cx="11771216" cy="5259638"/>
              </a:xfrm>
              <a:blipFill rotWithShape="1">
                <a:blip r:embed="rId2"/>
                <a:stretch>
                  <a:fillRect l="-1605" t="-2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26" y="3588878"/>
            <a:ext cx="6553295" cy="29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076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0842"/>
            <a:ext cx="10515600" cy="4696121"/>
          </a:xfrm>
        </p:spPr>
        <p:txBody>
          <a:bodyPr/>
          <a:lstStyle/>
          <a:p>
            <a:r>
              <a:rPr lang="ru-RU" sz="3200" dirty="0" smtClean="0"/>
              <a:t>сетевое </a:t>
            </a:r>
            <a:r>
              <a:rPr lang="ru-RU" sz="3200" dirty="0"/>
              <a:t>планирование и </a:t>
            </a:r>
            <a:r>
              <a:rPr lang="ru-RU" sz="3200" dirty="0" smtClean="0"/>
              <a:t>управление; </a:t>
            </a:r>
            <a:endParaRPr lang="ru-RU" sz="3200" dirty="0"/>
          </a:p>
          <a:p>
            <a:r>
              <a:rPr lang="ru-RU" sz="3200" dirty="0"/>
              <a:t>т</a:t>
            </a:r>
            <a:r>
              <a:rPr lang="ru-RU" sz="3200" dirty="0" smtClean="0"/>
              <a:t>актические </a:t>
            </a:r>
            <a:r>
              <a:rPr lang="ru-RU" sz="3200" dirty="0"/>
              <a:t>и логические задачи, головоломки, занимательные </a:t>
            </a:r>
            <a:r>
              <a:rPr lang="ru-RU" sz="3200" dirty="0" smtClean="0"/>
              <a:t>игры;</a:t>
            </a:r>
            <a:endParaRPr lang="ru-RU" sz="3200" dirty="0"/>
          </a:p>
          <a:p>
            <a:r>
              <a:rPr lang="ru-RU" sz="3200" dirty="0"/>
              <a:t>в</a:t>
            </a:r>
            <a:r>
              <a:rPr lang="ru-RU" sz="3200" dirty="0" smtClean="0"/>
              <a:t>ыбор </a:t>
            </a:r>
            <a:r>
              <a:rPr lang="ru-RU" sz="3200" dirty="0"/>
              <a:t>оптимальных маршрутов и потоков в </a:t>
            </a:r>
            <a:r>
              <a:rPr lang="ru-RU" sz="3200" dirty="0" smtClean="0"/>
              <a:t>сетях;</a:t>
            </a:r>
          </a:p>
          <a:p>
            <a:r>
              <a:rPr lang="ru-RU" sz="3200" dirty="0"/>
              <a:t>задачи идентификации в органической химии</a:t>
            </a:r>
          </a:p>
          <a:p>
            <a:r>
              <a:rPr lang="ru-RU" sz="3200" dirty="0"/>
              <a:t>м</a:t>
            </a:r>
            <a:r>
              <a:rPr lang="ru-RU" sz="3200" dirty="0" smtClean="0"/>
              <a:t>оделирование </a:t>
            </a:r>
            <a:r>
              <a:rPr lang="ru-RU" sz="3200" dirty="0"/>
              <a:t>жизнедеятельности и нервной системы живых организмов, </a:t>
            </a:r>
            <a:endParaRPr lang="ru-RU" sz="3200" dirty="0" smtClean="0"/>
          </a:p>
          <a:p>
            <a:r>
              <a:rPr lang="ru-RU" sz="3200" dirty="0"/>
              <a:t>и</a:t>
            </a:r>
            <a:r>
              <a:rPr lang="ru-RU" sz="3200" dirty="0" smtClean="0"/>
              <a:t>сследование </a:t>
            </a:r>
            <a:r>
              <a:rPr lang="ru-RU" sz="3200" dirty="0"/>
              <a:t>связей между людьми и группами людей. </a:t>
            </a:r>
          </a:p>
          <a:p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97740" y="347957"/>
            <a:ext cx="10515600" cy="833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Применение</a:t>
            </a:r>
            <a:endParaRPr lang="ru-RU" sz="5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7767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56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Операции на графах 7-9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Размножение </a:t>
                </a:r>
                <a:r>
                  <a:rPr lang="ru-RU" sz="3600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 smtClean="0"/>
                  <a:t>, </a:t>
                </a:r>
                <a:r>
                  <a:rPr lang="ru-RU" sz="3600" dirty="0"/>
                  <a:t>расщепление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7 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, </a:t>
                </a:r>
                <a:r>
                  <a:rPr lang="ru-RU" sz="3600" dirty="0" smtClean="0"/>
                  <a:t>дублирование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7 </m:t>
                    </m:r>
                  </m:oMath>
                </a14:m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 (графы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ru-RU" sz="3600" dirty="0"/>
                  <a:t>,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i="1" dirty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ru-RU" sz="3600" dirty="0"/>
                  <a:t> соответственно</a:t>
                </a:r>
                <a:r>
                  <a:rPr lang="ru-RU" sz="3600" dirty="0" smtClean="0"/>
                  <a:t>).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  <a:blipFill>
                <a:blip r:embed="rId3"/>
                <a:stretch>
                  <a:fillRect l="-1665" t="-2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7" y="2984741"/>
            <a:ext cx="10102865" cy="302195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9408405" y="5233012"/>
            <a:ext cx="605928" cy="14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05973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56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+mn-lt"/>
              </a:rPr>
              <a:t>Операции на графах 7-9</a:t>
            </a:r>
            <a:endParaRPr lang="ru-RU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600" i="1" dirty="0" smtClean="0"/>
                  <a:t>Размножение </a:t>
                </a:r>
                <a:r>
                  <a:rPr lang="ru-RU" sz="3600" i="1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ru-RU" sz="3600" dirty="0" smtClean="0"/>
                  <a:t>добавим новую вершину </a:t>
                </a:r>
                <a:r>
                  <a:rPr lang="en-US" sz="3600" i="1" dirty="0" smtClean="0"/>
                  <a:t>u</a:t>
                </a:r>
                <a:r>
                  <a:rPr lang="en-US" sz="3600" dirty="0" smtClean="0"/>
                  <a:t>,</a:t>
                </a:r>
                <a:r>
                  <a:rPr lang="ru-RU" sz="3600" dirty="0" smtClean="0"/>
                  <a:t> новое ребро 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/>
                  <a:t>, </a:t>
                </a:r>
                <a:r>
                  <a:rPr lang="en-US" sz="3600" i="1" dirty="0" smtClean="0"/>
                  <a:t>u</a:t>
                </a:r>
                <a:r>
                  <a:rPr lang="en-US" sz="3600" dirty="0" smtClean="0"/>
                  <a:t>)</a:t>
                </a:r>
                <a:r>
                  <a:rPr lang="ru-RU" sz="3600" dirty="0" smtClean="0"/>
                  <a:t>, новые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 smtClean="0"/>
                  <a:t>, </a:t>
                </a:r>
                <a:r>
                  <a:rPr lang="ru-RU" sz="3600" dirty="0" smtClean="0"/>
                  <a:t>где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∈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 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>
                    <a:latin typeface="Cambria Math"/>
                    <a:ea typeface="Cambria Math"/>
                  </a:rPr>
                  <a:t>).</a:t>
                </a:r>
                <a:endParaRPr lang="en-US" sz="3600" dirty="0" smtClean="0"/>
              </a:p>
              <a:p>
                <a:pPr marL="0" indent="0">
                  <a:buNone/>
                </a:pPr>
                <a:r>
                  <a:rPr lang="en-US" sz="3600" dirty="0" smtClean="0"/>
                  <a:t>	</a:t>
                </a:r>
                <a:r>
                  <a:rPr lang="ru-RU" sz="3600" i="1" dirty="0" smtClean="0"/>
                  <a:t>Расщепление </a:t>
                </a:r>
                <a:r>
                  <a:rPr lang="ru-RU" sz="3600" i="1" dirty="0"/>
                  <a:t>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 smtClean="0"/>
                  <a:t>: </a:t>
                </a:r>
                <a:r>
                  <a:rPr lang="ru-RU" sz="3600" dirty="0">
                    <a:latin typeface="Cambria Math"/>
                    <a:ea typeface="Cambria Math"/>
                  </a:rPr>
                  <a:t>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 smtClean="0">
                    <a:latin typeface="Cambria Math"/>
                    <a:ea typeface="Cambria Math"/>
                  </a:rPr>
                  <a:t>)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= 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1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+Г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2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; удалим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3600" dirty="0" smtClean="0">
                    <a:latin typeface="Cambria Math"/>
                    <a:ea typeface="Cambria Math"/>
                  </a:rPr>
                  <a:t>, добавим </a:t>
                </a:r>
                <a:r>
                  <a:rPr lang="en-US" sz="3600" i="1" dirty="0" smtClean="0">
                    <a:latin typeface="Cambria Math"/>
                    <a:ea typeface="Cambria Math"/>
                  </a:rPr>
                  <a:t>u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и </a:t>
                </a:r>
                <a:r>
                  <a:rPr lang="en-US" sz="3600" i="1" dirty="0" smtClean="0">
                    <a:latin typeface="Cambria Math"/>
                    <a:ea typeface="Cambria Math"/>
                  </a:rPr>
                  <a:t>w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,  добавим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3600" dirty="0" smtClean="0"/>
                  <a:t>, где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Г</a:t>
                </a:r>
                <a:r>
                  <a:rPr lang="ru-RU" sz="3600" baseline="-25000" dirty="0" smtClean="0">
                    <a:latin typeface="Cambria Math"/>
                    <a:ea typeface="Cambria Math"/>
                  </a:rPr>
                  <a:t>1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, 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𝑤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 smtClean="0"/>
                  <a:t>, </a:t>
                </a:r>
                <a:r>
                  <a:rPr lang="ru-RU" sz="3600" dirty="0"/>
                  <a:t>где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Г</a:t>
                </a:r>
                <a:r>
                  <a:rPr lang="en-US" sz="3600" baseline="-25000" dirty="0" smtClean="0">
                    <a:latin typeface="Cambria Math"/>
                    <a:ea typeface="Cambria Math"/>
                  </a:rPr>
                  <a:t>2</a:t>
                </a:r>
                <a:r>
                  <a:rPr lang="en-US" sz="3600" dirty="0" smtClean="0">
                    <a:latin typeface="Cambria Math"/>
                    <a:ea typeface="Cambria Math"/>
                  </a:rPr>
                  <a:t>, </a:t>
                </a:r>
                <a:r>
                  <a:rPr lang="ru-RU" sz="3600" dirty="0" smtClean="0">
                    <a:latin typeface="Cambria Math"/>
                    <a:ea typeface="Cambria Math"/>
                  </a:rPr>
                  <a:t>и ребро </a:t>
                </a:r>
                <a:r>
                  <a:rPr lang="ru-RU" sz="3600" dirty="0"/>
                  <a:t>(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3600" dirty="0"/>
                  <a:t>, </a:t>
                </a:r>
                <a:r>
                  <a:rPr lang="en-US" sz="3600" i="1" dirty="0" smtClean="0"/>
                  <a:t>w</a:t>
                </a:r>
                <a:r>
                  <a:rPr lang="en-US" sz="3600" dirty="0" smtClean="0"/>
                  <a:t>)</a:t>
                </a:r>
                <a:r>
                  <a:rPr lang="ru-RU" sz="3600" dirty="0" smtClean="0"/>
                  <a:t>.</a:t>
                </a: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 smtClean="0"/>
                  <a:t>	</a:t>
                </a:r>
                <a:r>
                  <a:rPr lang="ru-RU" sz="3600" dirty="0" smtClean="0"/>
                  <a:t>Дублирование вершины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sz="3600" dirty="0" smtClean="0"/>
                  <a:t>: добавим вершину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ru-RU" sz="3600" dirty="0" smtClean="0"/>
                  <a:t> и ребра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/>
                          </a:rPr>
                          <m:t>𝑢</m:t>
                        </m:r>
                        <m:r>
                          <a:rPr lang="ru-RU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600" i="1" baseline="-25000" dirty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3600" dirty="0"/>
                  <a:t>, </a:t>
                </a:r>
                <a:r>
                  <a:rPr lang="ru-RU" sz="3600" dirty="0" smtClean="0"/>
                  <a:t>где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latin typeface="Cambria Math"/>
                    <a:ea typeface="Cambria Math"/>
                  </a:rPr>
                  <a:t>∈</a:t>
                </a:r>
                <a:r>
                  <a:rPr lang="ru-RU" sz="3600" dirty="0">
                    <a:latin typeface="Cambria Math"/>
                    <a:ea typeface="Cambria Math"/>
                  </a:rPr>
                  <a:t> Г(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3600" dirty="0">
                    <a:latin typeface="Cambria Math"/>
                    <a:ea typeface="Cambria Math"/>
                  </a:rPr>
                  <a:t>).</a:t>
                </a:r>
                <a:endParaRPr lang="en-US" sz="3600" dirty="0"/>
              </a:p>
              <a:p>
                <a:pPr marL="0" indent="0">
                  <a:buNone/>
                </a:pPr>
                <a:endParaRPr lang="ru-RU" sz="36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246" y="667266"/>
                <a:ext cx="11353126" cy="5647038"/>
              </a:xfrm>
              <a:blipFill rotWithShape="1">
                <a:blip r:embed="rId3"/>
                <a:stretch>
                  <a:fillRect l="-1665" t="-2589" r="-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9408405" y="5233012"/>
            <a:ext cx="605928" cy="14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903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756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11 - Дополнение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847" y="878845"/>
                <a:ext cx="11909193" cy="2495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</a:t>
                </a:r>
                <a:r>
                  <a:rPr lang="en-US" sz="3200" dirty="0" smtClean="0"/>
                  <a:t> </a:t>
                </a:r>
                <a:r>
                  <a:rPr lang="ru-RU" sz="30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sz="30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 </a:t>
                </a:r>
                <a:r>
                  <a:rPr lang="ru-RU" sz="3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ru-RU" sz="3000" dirty="0" smtClean="0"/>
                  <a:t> </a:t>
                </a:r>
                <a:r>
                  <a:rPr lang="ru-RU" sz="3000" dirty="0"/>
                  <a:t>– обыкновенный граф. Дополнение</a:t>
                </a:r>
                <a:r>
                  <a:rPr lang="en-US" sz="3000" dirty="0"/>
                  <a:t> </a:t>
                </a:r>
                <a:r>
                  <a:rPr lang="ru-RU" sz="3000" dirty="0"/>
                  <a:t> графа</a:t>
                </a:r>
                <a:r>
                  <a:rPr lang="ru-RU" sz="30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</m:acc>
                    <m:r>
                      <a:rPr lang="ru-RU" sz="3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3000" dirty="0"/>
                  <a:t>(также обыкновенный граф) имеет в качестве множества вершин множество </a:t>
                </a:r>
                <a:r>
                  <a:rPr lang="en-US" sz="3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ru-RU" sz="3000" dirty="0"/>
                  <a:t>. Любые две несовпадающие вершины </a:t>
                </a:r>
                <a:r>
                  <a:rPr lang="ru-RU" sz="3000" dirty="0" smtClean="0"/>
                  <a:t>в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ru-RU" sz="3000" dirty="0" smtClean="0"/>
                  <a:t> </a:t>
                </a:r>
                <a:r>
                  <a:rPr lang="ru-RU" sz="3000" dirty="0" err="1" smtClean="0"/>
                  <a:t>смежны</a:t>
                </a:r>
                <a:r>
                  <a:rPr lang="ru-RU" sz="3000" dirty="0" smtClean="0"/>
                  <a:t> </a:t>
                </a:r>
                <a:r>
                  <a:rPr lang="ru-RU" sz="3000" dirty="0"/>
                  <a:t>тогда и только тогда, когда они не </a:t>
                </a:r>
                <a:r>
                  <a:rPr lang="ru-RU" sz="3000" dirty="0" err="1"/>
                  <a:t>смежны</a:t>
                </a:r>
                <a:r>
                  <a:rPr lang="ru-RU" sz="3000" dirty="0"/>
                  <a:t> в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000" dirty="0"/>
                  <a:t>. На </a:t>
                </a:r>
                <a:r>
                  <a:rPr lang="ru-RU" sz="3000" dirty="0" smtClean="0"/>
                  <a:t>рисунке изображены графы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000" i="1">
                            <a:latin typeface="Cambria Math"/>
                          </a:rPr>
                          <m:t> </m:t>
                        </m:r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:r>
                  <a:rPr lang="ru-RU" sz="3000" dirty="0"/>
                  <a:t>их дополнения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 smtClean="0"/>
                  <a:t> </a:t>
                </a:r>
                <a:r>
                  <a:rPr lang="ru-RU" sz="3000" dirty="0" smtClean="0"/>
                  <a:t>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000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3000" dirty="0" smtClean="0"/>
                  <a:t> соответственно</a:t>
                </a:r>
                <a:r>
                  <a:rPr lang="en-US" sz="3000" dirty="0" smtClean="0"/>
                  <a:t>.</a:t>
                </a:r>
                <a:endParaRPr lang="ru-RU" sz="3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7" y="878845"/>
                <a:ext cx="11909193" cy="2495042"/>
              </a:xfrm>
              <a:prstGeom prst="rect">
                <a:avLst/>
              </a:prstGeom>
              <a:blipFill rotWithShape="1">
                <a:blip r:embed="rId2"/>
                <a:stretch>
                  <a:fillRect l="-1228" t="-2934" b="-4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Рисунок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017"/>
            <a:ext cx="10058400" cy="2594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699699" y="5948978"/>
                <a:ext cx="720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699" y="5948978"/>
                <a:ext cx="72076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745906" y="5986905"/>
                <a:ext cx="720763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dirty="0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3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906" y="5986905"/>
                <a:ext cx="720763" cy="5859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983497" y="5948978"/>
                <a:ext cx="720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497" y="5948978"/>
                <a:ext cx="720763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631670" y="5986905"/>
                <a:ext cx="720763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3200" i="1" dirty="0" smtClean="0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32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670" y="5986905"/>
                <a:ext cx="720763" cy="5859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3956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7561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Дополнение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9847" y="878845"/>
                <a:ext cx="11909193" cy="395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</a:t>
                </a:r>
                <a:endParaRPr lang="en-US" sz="3200" dirty="0" smtClean="0"/>
              </a:p>
              <a:p>
                <a:r>
                  <a:rPr lang="en-US" sz="3200" dirty="0" smtClean="0"/>
                  <a:t>  </a:t>
                </a:r>
                <a:r>
                  <a:rPr lang="ru-RU" sz="3600" b="1" i="1" dirty="0"/>
                  <a:t>Теорема 5</a:t>
                </a:r>
                <a:r>
                  <a:rPr lang="ru-RU" sz="3600" b="1" dirty="0"/>
                  <a:t>.</a:t>
                </a:r>
                <a:r>
                  <a:rPr lang="ru-RU" sz="3600" dirty="0"/>
                  <a:t> Пусть </a:t>
                </a:r>
                <a:r>
                  <a:rPr lang="en-US" sz="3600" i="1" dirty="0"/>
                  <a:t>G</a:t>
                </a:r>
                <a:r>
                  <a:rPr lang="ru-RU" sz="3600" dirty="0"/>
                  <a:t> – обыкновенный граф с матрицей смежности вершин</a:t>
                </a:r>
                <a:r>
                  <a:rPr lang="ru-RU" sz="3600" i="1" dirty="0"/>
                  <a:t> А</a:t>
                </a:r>
                <a:r>
                  <a:rPr lang="ru-RU" sz="3600" dirty="0"/>
                  <a:t>. Тогда матрицей смежности вершин графа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600" i="1" dirty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/>
                              </a:rPr>
                              <m:t>𝐺</m:t>
                            </m:r>
                          </m:e>
                          <m:sub/>
                        </m:sSub>
                      </m:e>
                    </m:acc>
                  </m:oMath>
                </a14:m>
                <a:r>
                  <a:rPr lang="ru-RU" sz="3600" dirty="0"/>
                  <a:t> </a:t>
                </a:r>
                <a:r>
                  <a:rPr lang="en-US" sz="3600" dirty="0" smtClean="0"/>
                  <a:t> </a:t>
                </a:r>
                <a:r>
                  <a:rPr lang="ru-RU" sz="3600" dirty="0" smtClean="0"/>
                  <a:t>является </a:t>
                </a:r>
                <a:r>
                  <a:rPr lang="ru-RU" sz="3600" dirty="0"/>
                  <a:t>матрица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3600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𝐴</m:t>
                        </m:r>
                      </m:e>
                    </m:acc>
                  </m:oMath>
                </a14:m>
                <a:r>
                  <a:rPr lang="ru-RU" sz="3600" dirty="0"/>
                  <a:t>, образованная поэлементным логическим отрицанием матрицы </a:t>
                </a:r>
                <a:r>
                  <a:rPr lang="ru-RU" sz="3600" i="1" dirty="0"/>
                  <a:t>А</a:t>
                </a:r>
                <a:r>
                  <a:rPr lang="ru-RU" sz="3600" dirty="0"/>
                  <a:t> за </a:t>
                </a:r>
                <a:r>
                  <a:rPr lang="ru-RU" sz="3600" dirty="0" smtClean="0"/>
                  <a:t>исключением </a:t>
                </a:r>
                <a:r>
                  <a:rPr lang="ru-RU" sz="3600" dirty="0"/>
                  <a:t>диагональных элементов, которые остаются </a:t>
                </a:r>
                <a:r>
                  <a:rPr lang="ru-RU" sz="3600" dirty="0" smtClean="0"/>
                  <a:t>нулевыми.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47" y="878845"/>
                <a:ext cx="11909193" cy="3957815"/>
              </a:xfrm>
              <a:prstGeom prst="rect">
                <a:avLst/>
              </a:prstGeom>
              <a:blipFill rotWithShape="1">
                <a:blip r:embed="rId2"/>
                <a:stretch>
                  <a:fillRect l="-1586" b="-3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994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91313" y="122663"/>
            <a:ext cx="11547335" cy="15408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i="1" dirty="0"/>
              <a:t>Пример 1</a:t>
            </a:r>
            <a:r>
              <a:rPr lang="ru-RU" dirty="0"/>
              <a:t>. Матрицы смежности вершин</a:t>
            </a:r>
            <a:r>
              <a:rPr lang="ru-RU" i="1" dirty="0"/>
              <a:t> А</a:t>
            </a:r>
            <a:r>
              <a:rPr lang="ru-RU" dirty="0"/>
              <a:t> графа </a:t>
            </a:r>
            <a:r>
              <a:rPr lang="en-US" dirty="0"/>
              <a:t>G</a:t>
            </a:r>
            <a:r>
              <a:rPr lang="ru-RU" baseline="-25000" dirty="0"/>
              <a:t>2</a:t>
            </a:r>
            <a:r>
              <a:rPr lang="ru-RU" dirty="0"/>
              <a:t> и  графа , изображенных на </a:t>
            </a:r>
            <a:r>
              <a:rPr lang="ru-RU" dirty="0" smtClean="0"/>
              <a:t>рис., </a:t>
            </a:r>
            <a:r>
              <a:rPr lang="ru-RU" dirty="0"/>
              <a:t>имеют вид: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847" y="878845"/>
            <a:ext cx="11909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  </a:t>
            </a:r>
            <a:endParaRPr lang="en-US" sz="3200" dirty="0" smtClean="0"/>
          </a:p>
          <a:p>
            <a:r>
              <a:rPr lang="en-US" sz="3200" dirty="0" smtClean="0"/>
              <a:t>  </a:t>
            </a:r>
            <a:endParaRPr lang="ru-RU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86490"/>
              </p:ext>
            </p:extLst>
          </p:nvPr>
        </p:nvGraphicFramePr>
        <p:xfrm>
          <a:off x="1059456" y="2533880"/>
          <a:ext cx="3364882" cy="2864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r:id="rId3" imgW="1562100" imgH="1333500" progId="Equation.3">
                  <p:embed/>
                </p:oleObj>
              </mc:Choice>
              <mc:Fallback>
                <p:oleObj r:id="rId3" imgW="1562100" imgH="1333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456" y="2533880"/>
                        <a:ext cx="3364882" cy="2864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40017"/>
              </p:ext>
            </p:extLst>
          </p:nvPr>
        </p:nvGraphicFramePr>
        <p:xfrm>
          <a:off x="6510970" y="2674992"/>
          <a:ext cx="3345728" cy="269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r:id="rId5" imgW="1651000" imgH="1333500" progId="Equation.3">
                  <p:embed/>
                </p:oleObj>
              </mc:Choice>
              <mc:Fallback>
                <p:oleObj r:id="rId5" imgW="1651000" imgH="1333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970" y="2674992"/>
                        <a:ext cx="3345728" cy="2690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902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01083"/>
            <a:ext cx="10515600" cy="79173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Объединение графов-12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77428" y="1561763"/>
                <a:ext cx="11442139" cy="46313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600" dirty="0" smtClean="0"/>
                  <a:t>   </a:t>
                </a:r>
                <a:r>
                  <a:rPr lang="ru-RU" sz="3600" dirty="0" smtClean="0"/>
                  <a:t>    Пусть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– произвольные графы. </a:t>
                </a:r>
                <a:r>
                  <a:rPr lang="ru-RU" sz="3600" dirty="0" smtClean="0"/>
                  <a:t>Объединением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графов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называется граф с множеством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и множеством ребер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/>
                  <a:t>.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      Операция </a:t>
                </a:r>
                <a:r>
                  <a:rPr lang="ru-RU" sz="3600" dirty="0"/>
                  <a:t>объединения графов может быть выполнена в матричной форме.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428" y="1561763"/>
                <a:ext cx="11442139" cy="4631383"/>
              </a:xfrm>
              <a:blipFill rotWithShape="1">
                <a:blip r:embed="rId2"/>
                <a:stretch>
                  <a:fillRect l="-1598" t="-3158" r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105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521" y="301083"/>
            <a:ext cx="11183193" cy="814039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Объединение графов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385531" y="1203832"/>
                <a:ext cx="11517854" cy="5023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 smtClean="0"/>
                  <a:t> </a:t>
                </a:r>
                <a:r>
                  <a:rPr lang="ru-RU" sz="3200" b="1" dirty="0" smtClean="0"/>
                  <a:t>Теорема 6. </a:t>
                </a:r>
                <a:r>
                  <a:rPr lang="ru-RU" sz="32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– два графа (ориентированные или неориентированные одновременно), и пусть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200" baseline="-25000" dirty="0" smtClean="0"/>
                  <a:t>  </a:t>
                </a:r>
                <a:r>
                  <a:rPr lang="ru-RU" sz="3200" dirty="0" smtClean="0"/>
                  <a:t>и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baseline="-25000" dirty="0" smtClean="0"/>
                  <a:t> </a:t>
                </a:r>
                <a:r>
                  <a:rPr lang="ru-RU" sz="3200" dirty="0" smtClean="0"/>
                  <a:t> – матрицы смежности вершин этих графов.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2  </m:t>
                    </m:r>
                  </m:oMath>
                </a14:m>
                <a:r>
                  <a:rPr lang="ru-RU" sz="3200" dirty="0" smtClean="0"/>
                  <a:t>является матрица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</m:oMath>
                </a14:m>
                <a:r>
                  <a:rPr lang="ru-RU" sz="3200" dirty="0" smtClean="0"/>
                  <a:t>, полученная поэлементным взятием максимального элемента вспомогательных матриц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 и А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′. </m:t>
                    </m:r>
                  </m:oMath>
                </a14:m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Матрицы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1,2</m:t>
                    </m:r>
                  </m:oMath>
                </a14:m>
                <a:r>
                  <a:rPr lang="ru-RU" sz="3200" dirty="0" smtClean="0"/>
                  <a:t>, получаются из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en-US" sz="3200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 smtClean="0"/>
                  <a:t>с помощью добавления нулевых строк и столбцов, соответствующих вершинам, отсутствующим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200" b="0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u-RU" sz="3200" dirty="0" smtClean="0"/>
                  <a:t>, но присутствующим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 smtClean="0"/>
                  <a:t>.</a:t>
                </a:r>
                <a:endParaRPr lang="en-US" sz="3600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31" y="1203832"/>
                <a:ext cx="11517854" cy="5023231"/>
              </a:xfrm>
              <a:blipFill rotWithShape="1">
                <a:blip r:embed="rId2"/>
                <a:stretch>
                  <a:fillRect l="-1323" t="-2427" r="-1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46889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3480" y="356838"/>
            <a:ext cx="10520320" cy="784139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Объединение графов</a:t>
            </a:r>
            <a:endParaRPr lang="ru-RU" sz="4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76072" y="1778866"/>
                <a:ext cx="11615928" cy="4058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600" b="1" dirty="0" smtClean="0"/>
                  <a:t>Следствие . </a:t>
                </a:r>
                <a:r>
                  <a:rPr lang="ru-RU" sz="3600" dirty="0" smtClean="0"/>
                  <a:t>Если </a:t>
                </a:r>
                <a:r>
                  <a:rPr lang="ru-RU" sz="3600" dirty="0"/>
                  <a:t>элементы матриц смежности вершин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А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 dirty="0">
                        <a:latin typeface="Cambria Math"/>
                      </a:rPr>
                      <m:t>A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 графов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  принимают только значения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, то операция взятия максимального элемента для нахождения матрицы смежности вершин  графа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600" dirty="0" smtClean="0"/>
                  <a:t> соответствует </a:t>
                </a:r>
                <a:r>
                  <a:rPr lang="ru-RU" sz="3600" dirty="0"/>
                  <a:t>логической сумме элементов.</a:t>
                </a:r>
              </a:p>
              <a:p>
                <a:pPr marL="0" indent="0">
                  <a:buNone/>
                </a:pP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72" y="1778866"/>
                <a:ext cx="11615928" cy="4058231"/>
              </a:xfrm>
              <a:blipFill rotWithShape="1">
                <a:blip r:embed="rId2"/>
                <a:stretch>
                  <a:fillRect l="-1627" t="-3604" r="-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842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2007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2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5844"/>
                <a:ext cx="10987217" cy="99603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sz="3200" dirty="0" smtClean="0"/>
                  <a:t>На рисунке приведены </a:t>
                </a:r>
                <a:r>
                  <a:rPr lang="ru-RU" sz="3200" dirty="0"/>
                  <a:t>графы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их </a:t>
                </a:r>
                <a:r>
                  <a:rPr lang="ru-RU" sz="3200" dirty="0" smtClean="0"/>
                  <a:t>объединение </a:t>
                </a:r>
                <a:endParaRPr lang="ru-RU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.</a:t>
                </a:r>
                <a:endParaRPr lang="ru-RU" sz="32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5844"/>
                <a:ext cx="10987217" cy="996035"/>
              </a:xfrm>
              <a:blipFill rotWithShape="1">
                <a:blip r:embed="rId2"/>
                <a:stretch>
                  <a:fillRect l="-1276" t="-15951" b="-159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Блок-схема: узел 5"/>
          <p:cNvSpPr/>
          <p:nvPr/>
        </p:nvSpPr>
        <p:spPr>
          <a:xfrm>
            <a:off x="7449707" y="425694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/>
          <p:cNvSpPr/>
          <p:nvPr/>
        </p:nvSpPr>
        <p:spPr>
          <a:xfrm>
            <a:off x="7449706" y="3066499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/>
          <p:cNvSpPr/>
          <p:nvPr/>
        </p:nvSpPr>
        <p:spPr>
          <a:xfrm>
            <a:off x="5350613" y="421222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8962200" y="4256945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8962199" y="3066500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99020" y="4642339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/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020" y="4642339"/>
                <a:ext cx="882869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Блок-схема: узел 23"/>
          <p:cNvSpPr/>
          <p:nvPr/>
        </p:nvSpPr>
        <p:spPr>
          <a:xfrm>
            <a:off x="4565613" y="3029122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/>
          <p:cNvSpPr/>
          <p:nvPr/>
        </p:nvSpPr>
        <p:spPr>
          <a:xfrm>
            <a:off x="6078106" y="3029123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4594452" y="3098131"/>
            <a:ext cx="1492280" cy="11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8" idx="5"/>
          </p:cNvCxnSpPr>
          <p:nvPr/>
        </p:nvCxnSpPr>
        <p:spPr>
          <a:xfrm flipH="1" flipV="1">
            <a:off x="4669128" y="3159964"/>
            <a:ext cx="799295" cy="11700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H="1">
            <a:off x="5468423" y="3124016"/>
            <a:ext cx="678695" cy="11140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978189" y="4578064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89" y="4578064"/>
                <a:ext cx="882869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216129" y="2772279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29" y="2772279"/>
                <a:ext cx="35999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205621" y="2746532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21" y="2746532"/>
                <a:ext cx="359992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546186" y="4120556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 smtClean="0"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186" y="4120556"/>
                <a:ext cx="35999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65596" y="2798289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96" y="2798289"/>
                <a:ext cx="359992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390" r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159637" y="2793062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637" y="2793062"/>
                <a:ext cx="359992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065596" y="4239868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96" y="4239868"/>
                <a:ext cx="359992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3390" r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229066" y="4121564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066" y="4121564"/>
                <a:ext cx="359992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54"/>
          <p:cNvCxnSpPr/>
          <p:nvPr/>
        </p:nvCxnSpPr>
        <p:spPr>
          <a:xfrm>
            <a:off x="7593193" y="3148293"/>
            <a:ext cx="13635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stCxn id="10" idx="2"/>
            <a:endCxn id="7" idx="6"/>
          </p:cNvCxnSpPr>
          <p:nvPr/>
        </p:nvCxnSpPr>
        <p:spPr>
          <a:xfrm flipH="1" flipV="1">
            <a:off x="7587729" y="3135511"/>
            <a:ext cx="1374471" cy="11904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Дуга 71"/>
          <p:cNvSpPr/>
          <p:nvPr/>
        </p:nvSpPr>
        <p:spPr>
          <a:xfrm rot="1262492" flipH="1">
            <a:off x="1738877" y="3051558"/>
            <a:ext cx="660453" cy="2694361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Дуга 72"/>
          <p:cNvSpPr/>
          <p:nvPr/>
        </p:nvSpPr>
        <p:spPr>
          <a:xfrm rot="5400000">
            <a:off x="509753" y="2204590"/>
            <a:ext cx="2637941" cy="1570008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9" name="Прямая со стрелкой 78"/>
          <p:cNvCxnSpPr/>
          <p:nvPr/>
        </p:nvCxnSpPr>
        <p:spPr>
          <a:xfrm flipV="1">
            <a:off x="2429689" y="3568941"/>
            <a:ext cx="124440" cy="2577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H="1">
            <a:off x="1948236" y="3645143"/>
            <a:ext cx="104621" cy="1815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Блок-схема: узел 88"/>
          <p:cNvSpPr/>
          <p:nvPr/>
        </p:nvSpPr>
        <p:spPr>
          <a:xfrm>
            <a:off x="2544717" y="3077161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Блок-схема: узел 89"/>
          <p:cNvSpPr/>
          <p:nvPr/>
        </p:nvSpPr>
        <p:spPr>
          <a:xfrm>
            <a:off x="1715143" y="4270793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Блок-схема: узел 90"/>
          <p:cNvSpPr/>
          <p:nvPr/>
        </p:nvSpPr>
        <p:spPr>
          <a:xfrm>
            <a:off x="3227636" y="4270794"/>
            <a:ext cx="138023" cy="13802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2" name="Прямая со стрелкой 91"/>
          <p:cNvCxnSpPr/>
          <p:nvPr/>
        </p:nvCxnSpPr>
        <p:spPr>
          <a:xfrm flipV="1">
            <a:off x="1743982" y="4339802"/>
            <a:ext cx="1492280" cy="11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528404" y="3987563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404" y="3987563"/>
                <a:ext cx="359992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761256" y="2798290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56" y="2798290"/>
                <a:ext cx="359992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45158" y="3981391"/>
                <a:ext cx="3599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158" y="3981391"/>
                <a:ext cx="359992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5085" r="-50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050474" y="4701533"/>
                <a:ext cx="8828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/>
                            </a:rPr>
                            <m:t>G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474" y="4701533"/>
                <a:ext cx="882869" cy="5847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Дуга 106"/>
          <p:cNvSpPr/>
          <p:nvPr/>
        </p:nvSpPr>
        <p:spPr>
          <a:xfrm rot="14945786">
            <a:off x="6831388" y="3696966"/>
            <a:ext cx="2242747" cy="994009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17" name="Прямая со стрелкой 116"/>
          <p:cNvCxnSpPr/>
          <p:nvPr/>
        </p:nvCxnSpPr>
        <p:spPr>
          <a:xfrm>
            <a:off x="7350655" y="3826658"/>
            <a:ext cx="16498" cy="1547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Дуга 119"/>
          <p:cNvSpPr/>
          <p:nvPr/>
        </p:nvSpPr>
        <p:spPr>
          <a:xfrm rot="4340088">
            <a:off x="5858485" y="2762522"/>
            <a:ext cx="2519244" cy="746447"/>
          </a:xfrm>
          <a:prstGeom prst="arc">
            <a:avLst>
              <a:gd name="adj1" fmla="val 16773775"/>
              <a:gd name="adj2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1" name="Прямая со стрелкой 120"/>
          <p:cNvCxnSpPr/>
          <p:nvPr/>
        </p:nvCxnSpPr>
        <p:spPr>
          <a:xfrm flipH="1" flipV="1">
            <a:off x="7595986" y="3549167"/>
            <a:ext cx="27017" cy="1486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Овал 123"/>
          <p:cNvSpPr/>
          <p:nvPr/>
        </p:nvSpPr>
        <p:spPr>
          <a:xfrm>
            <a:off x="3137058" y="4002167"/>
            <a:ext cx="319177" cy="3063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5" name="Прямая со стрелкой 124"/>
          <p:cNvCxnSpPr/>
          <p:nvPr/>
        </p:nvCxnSpPr>
        <p:spPr>
          <a:xfrm flipH="1">
            <a:off x="3421177" y="4138114"/>
            <a:ext cx="26432" cy="1326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Овал 127"/>
          <p:cNvSpPr/>
          <p:nvPr/>
        </p:nvSpPr>
        <p:spPr>
          <a:xfrm rot="10800000">
            <a:off x="8854430" y="3142570"/>
            <a:ext cx="319177" cy="3063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9" name="Прямая со стрелкой 128"/>
          <p:cNvCxnSpPr>
            <a:stCxn id="128" idx="2"/>
          </p:cNvCxnSpPr>
          <p:nvPr/>
        </p:nvCxnSpPr>
        <p:spPr>
          <a:xfrm flipH="1" flipV="1">
            <a:off x="9161369" y="3204693"/>
            <a:ext cx="12238" cy="910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120" idx="2"/>
            <a:endCxn id="11" idx="3"/>
          </p:cNvCxnSpPr>
          <p:nvPr/>
        </p:nvCxnSpPr>
        <p:spPr>
          <a:xfrm flipV="1">
            <a:off x="7500344" y="3184310"/>
            <a:ext cx="1482068" cy="11516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endCxn id="10" idx="0"/>
          </p:cNvCxnSpPr>
          <p:nvPr/>
        </p:nvCxnSpPr>
        <p:spPr>
          <a:xfrm>
            <a:off x="9031212" y="3167145"/>
            <a:ext cx="0" cy="1089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1778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000" b="1" dirty="0"/>
              <a:t>ПРИМЕР </a:t>
            </a:r>
            <a:r>
              <a:rPr lang="ru-RU" sz="4000" b="1" dirty="0" smtClean="0"/>
              <a:t>2 (продолжение)</a:t>
            </a:r>
            <a:endParaRPr lang="ru-RU" sz="40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5686" y="1409544"/>
            <a:ext cx="11898352" cy="50199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ru-RU" sz="3200" dirty="0" smtClean="0"/>
              <a:t>  </a:t>
            </a:r>
            <a:r>
              <a:rPr lang="ru-RU" dirty="0"/>
              <a:t>М</a:t>
            </a:r>
            <a:r>
              <a:rPr lang="ru-RU" dirty="0" smtClean="0"/>
              <a:t>атрицы </a:t>
            </a:r>
            <a:r>
              <a:rPr lang="ru-RU" dirty="0"/>
              <a:t>смежности вершин </a:t>
            </a:r>
            <a:r>
              <a:rPr lang="ru-RU" dirty="0" smtClean="0"/>
              <a:t>графов: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851856"/>
              </p:ext>
            </p:extLst>
          </p:nvPr>
        </p:nvGraphicFramePr>
        <p:xfrm>
          <a:off x="6452438" y="2423711"/>
          <a:ext cx="2974329" cy="226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r:id="rId3" imgW="1409700" imgH="1079500" progId="Equation.3">
                  <p:embed/>
                </p:oleObj>
              </mc:Choice>
              <mc:Fallback>
                <p:oleObj r:id="rId3" imgW="1409700" imgH="1079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438" y="2423711"/>
                        <a:ext cx="2974329" cy="226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947454"/>
              </p:ext>
            </p:extLst>
          </p:nvPr>
        </p:nvGraphicFramePr>
        <p:xfrm>
          <a:off x="1513269" y="2622014"/>
          <a:ext cx="2629073" cy="2046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r:id="rId5" imgW="1384300" imgH="1079500" progId="Equation.3">
                  <p:embed/>
                </p:oleObj>
              </mc:Choice>
              <mc:Fallback>
                <p:oleObj r:id="rId5" imgW="13843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269" y="2622014"/>
                        <a:ext cx="2629073" cy="2046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4684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27000">
              <a:srgbClr val="E9F2FA"/>
            </a:gs>
            <a:gs pos="40000">
              <a:srgbClr val="E7F0F9"/>
            </a:gs>
            <a:gs pos="17000">
              <a:schemeClr val="accent1">
                <a:lumMod val="20000"/>
                <a:lumOff val="80000"/>
              </a:schemeClr>
            </a:gs>
            <a:gs pos="59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97242"/>
            <a:ext cx="10515600" cy="4860758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теория </a:t>
            </a:r>
            <a:r>
              <a:rPr lang="ru-RU" sz="3200" dirty="0"/>
              <a:t>множеств,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матриц,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групп, </a:t>
            </a:r>
            <a:endParaRPr lang="ru-RU" sz="3200" dirty="0" smtClean="0"/>
          </a:p>
          <a:p>
            <a:r>
              <a:rPr lang="ru-RU" sz="3200" dirty="0" smtClean="0"/>
              <a:t>математическая </a:t>
            </a:r>
            <a:r>
              <a:rPr lang="ru-RU" sz="3200" dirty="0"/>
              <a:t>логика, </a:t>
            </a:r>
            <a:endParaRPr lang="ru-RU" sz="3200" dirty="0" smtClean="0"/>
          </a:p>
          <a:p>
            <a:r>
              <a:rPr lang="ru-RU" sz="3200" dirty="0" smtClean="0"/>
              <a:t>численный </a:t>
            </a:r>
            <a:r>
              <a:rPr lang="ru-RU" sz="3200" dirty="0"/>
              <a:t>анализ, </a:t>
            </a:r>
            <a:endParaRPr lang="ru-RU" sz="3200" dirty="0" smtClean="0"/>
          </a:p>
          <a:p>
            <a:r>
              <a:rPr lang="ru-RU" sz="3200" dirty="0" smtClean="0"/>
              <a:t>теория </a:t>
            </a:r>
            <a:r>
              <a:rPr lang="ru-RU" sz="3200" dirty="0"/>
              <a:t>вероятностей, </a:t>
            </a:r>
            <a:endParaRPr lang="ru-RU" sz="3200" dirty="0" smtClean="0"/>
          </a:p>
          <a:p>
            <a:r>
              <a:rPr lang="ru-RU" sz="3200" dirty="0" smtClean="0"/>
              <a:t>топология</a:t>
            </a:r>
            <a:r>
              <a:rPr lang="ru-RU" sz="3200" dirty="0"/>
              <a:t>, </a:t>
            </a:r>
            <a:endParaRPr lang="ru-RU" sz="3200" dirty="0" smtClean="0"/>
          </a:p>
          <a:p>
            <a:r>
              <a:rPr lang="ru-RU" sz="3200" dirty="0" smtClean="0"/>
              <a:t>комбинаторный </a:t>
            </a:r>
            <a:r>
              <a:rPr lang="ru-RU" sz="3200" dirty="0"/>
              <a:t>анализ</a:t>
            </a:r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97740" y="347956"/>
            <a:ext cx="10515600" cy="16492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>
                <a:latin typeface="+mn-lt"/>
              </a:rPr>
              <a:t>Связь с другими разделами математики</a:t>
            </a:r>
          </a:p>
        </p:txBody>
      </p:sp>
    </p:spTree>
    <p:extLst>
      <p:ext uri="{BB962C8B-B14F-4D97-AF65-F5344CB8AC3E}">
        <p14:creationId xmlns:p14="http://schemas.microsoft.com/office/powerpoint/2010/main" val="636506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ru-RU" sz="4000" b="1" dirty="0"/>
              <a:t>ПРИМЕР </a:t>
            </a:r>
            <a:r>
              <a:rPr lang="ru-RU" sz="4000" b="1" dirty="0" smtClean="0"/>
              <a:t>2 (продолжение)</a:t>
            </a:r>
            <a:endParaRPr lang="ru-RU" sz="4000" b="1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202" y="1409544"/>
            <a:ext cx="12059798" cy="50199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ru-RU" sz="3200" dirty="0" smtClean="0"/>
              <a:t>  </a:t>
            </a:r>
            <a:r>
              <a:rPr lang="ru-RU" dirty="0"/>
              <a:t>матрицы смежности вершин вспомогательных графов </a:t>
            </a:r>
            <a:r>
              <a:rPr lang="en-US" i="1" dirty="0"/>
              <a:t>G</a:t>
            </a:r>
            <a:r>
              <a:rPr lang="ru-RU" baseline="-25000" dirty="0"/>
              <a:t>1</a:t>
            </a:r>
            <a:r>
              <a:rPr lang="ru-RU" dirty="0">
                <a:sym typeface="Symbol"/>
              </a:rPr>
              <a:t></a:t>
            </a:r>
            <a:r>
              <a:rPr lang="ru-RU" dirty="0"/>
              <a:t> и </a:t>
            </a:r>
            <a:r>
              <a:rPr lang="en-US" i="1" dirty="0"/>
              <a:t>G</a:t>
            </a:r>
            <a:r>
              <a:rPr lang="ru-RU" baseline="-25000" dirty="0"/>
              <a:t>2</a:t>
            </a:r>
            <a:r>
              <a:rPr lang="ru-RU" dirty="0" smtClean="0">
                <a:sym typeface="Symbol"/>
              </a:rPr>
              <a:t> и </a:t>
            </a:r>
            <a:r>
              <a:rPr lang="ru-RU" dirty="0"/>
              <a:t>графа </a:t>
            </a:r>
            <a:r>
              <a:rPr lang="en-US" i="1" dirty="0"/>
              <a:t>G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246202"/>
              </p:ext>
            </p:extLst>
          </p:nvPr>
        </p:nvGraphicFramePr>
        <p:xfrm>
          <a:off x="661011" y="2831335"/>
          <a:ext cx="2785621" cy="232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r:id="rId3" imgW="1600200" imgH="1333500" progId="Equation.3">
                  <p:embed/>
                </p:oleObj>
              </mc:Choice>
              <mc:Fallback>
                <p:oleObj r:id="rId3" imgW="1600200" imgH="1333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11" y="2831335"/>
                        <a:ext cx="2785621" cy="2326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956346"/>
              </p:ext>
            </p:extLst>
          </p:nvPr>
        </p:nvGraphicFramePr>
        <p:xfrm>
          <a:off x="4362679" y="2941504"/>
          <a:ext cx="2807241" cy="225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r:id="rId5" imgW="1651000" imgH="1333500" progId="Equation.3">
                  <p:embed/>
                </p:oleObj>
              </mc:Choice>
              <mc:Fallback>
                <p:oleObj r:id="rId5" imgW="1651000" imgH="1333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679" y="2941504"/>
                        <a:ext cx="2807241" cy="22584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276881"/>
              </p:ext>
            </p:extLst>
          </p:nvPr>
        </p:nvGraphicFramePr>
        <p:xfrm>
          <a:off x="8306718" y="2941504"/>
          <a:ext cx="2634172" cy="219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r:id="rId7" imgW="1600200" imgH="1333500" progId="Equation.3">
                  <p:embed/>
                </p:oleObj>
              </mc:Choice>
              <mc:Fallback>
                <p:oleObj r:id="rId7" imgW="1600200" imgH="1333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6718" y="2941504"/>
                        <a:ext cx="2634172" cy="219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423572"/>
              </p:ext>
            </p:extLst>
          </p:nvPr>
        </p:nvGraphicFramePr>
        <p:xfrm>
          <a:off x="6929610" y="319489"/>
          <a:ext cx="3885676" cy="58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r:id="rId9" imgW="1764534" imgH="266584" progId="Equation.3">
                  <p:embed/>
                </p:oleObj>
              </mc:Choice>
              <mc:Fallback>
                <p:oleObj r:id="rId9" imgW="1764534" imgH="26658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610" y="319489"/>
                        <a:ext cx="3885676" cy="5838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80948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8"/>
            <a:ext cx="10515600" cy="73598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13- Пересечение графов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55686" y="1409544"/>
                <a:ext cx="11898352" cy="5019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 smtClean="0"/>
                  <a:t>   </a:t>
                </a:r>
                <a:r>
                  <a:rPr lang="ru-RU" sz="3200" dirty="0" smtClean="0"/>
                  <a:t> 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– произвольные графы</a:t>
                </a:r>
                <a:r>
                  <a:rPr lang="ru-RU" sz="32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200" dirty="0"/>
                  <a:t> </a:t>
                </a:r>
                <a:r>
                  <a:rPr lang="ru-RU" sz="3200" dirty="0" smtClean="0"/>
                  <a:t>   </a:t>
                </a:r>
                <a:r>
                  <a:rPr lang="ru-RU" sz="3200" b="1" i="1" dirty="0"/>
                  <a:t>Пересечением</a:t>
                </a:r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графов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называется граф с множеством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и множеством ребер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ru-RU" sz="3200" dirty="0"/>
                  <a:t>.</a:t>
                </a:r>
              </a:p>
              <a:p>
                <a:pPr marL="0" indent="0" algn="ctr">
                  <a:buNone/>
                </a:pPr>
                <a:endParaRPr lang="ru-RU" sz="3200" i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 ∩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36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3600" i="1" dirty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ru-RU" sz="3600" dirty="0" smtClean="0"/>
              </a:p>
              <a:p>
                <a:pPr marL="0" indent="0">
                  <a:buNone/>
                </a:pPr>
                <a:endParaRPr lang="ru-RU" sz="3200" dirty="0"/>
              </a:p>
              <a:p>
                <a:pPr marL="0" indent="0">
                  <a:buNone/>
                </a:pPr>
                <a:r>
                  <a:rPr lang="ru-RU" sz="3200" dirty="0" smtClean="0"/>
                  <a:t>   Операция </a:t>
                </a:r>
                <a:r>
                  <a:rPr lang="ru-RU" sz="3200" dirty="0"/>
                  <a:t>пересечения графов может быть выполнена в матричной форме.</a:t>
                </a:r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686" y="1409544"/>
                <a:ext cx="11898352" cy="5019949"/>
              </a:xfrm>
              <a:blipFill rotWithShape="1">
                <a:blip r:embed="rId2"/>
                <a:stretch>
                  <a:fillRect l="-1281" t="-24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7820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846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Пересечение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3088" y="1623984"/>
                <a:ext cx="11361216" cy="4261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</a:t>
                </a:r>
                <a:r>
                  <a:rPr lang="ru-RU" sz="3200" b="1" dirty="0" smtClean="0"/>
                  <a:t>Теорема 7.</a:t>
                </a:r>
                <a:r>
                  <a:rPr lang="ru-RU" sz="3200" dirty="0" smtClean="0"/>
                  <a:t>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ru-RU" sz="3200" dirty="0"/>
                  <a:t>– два графа (ориентированные или неориентированные одновременно), и пусть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– матрицы смежности вершин этих графов.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является матрица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3200" dirty="0"/>
                  <a:t>, полученная поэлементным взятием минимума вспомогательных </a:t>
                </a:r>
                <a:r>
                  <a:rPr lang="ru-RU" sz="3200" dirty="0" smtClean="0"/>
                  <a:t>матриц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u-RU" sz="3200" dirty="0" smtClean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sz="3200" dirty="0"/>
                  <a:t>Матрицы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dirty="0" smtClean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  <m:r>
                      <a:rPr lang="ru-RU" sz="3200" i="1" dirty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ru-RU" sz="3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=1,2, </m:t>
                    </m:r>
                  </m:oMath>
                </a14:m>
                <a:r>
                  <a:rPr lang="ru-RU" sz="3200" dirty="0"/>
                  <a:t>получаются из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3200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sz="3200" i="1">
                            <a:latin typeface="Cambria Math"/>
                          </a:rPr>
                          <m:t> 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 dirty="0">
                            <a:latin typeface="Cambria Math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с помощью удаления строк и столбцов, соответствующих вершинам, не вошедшим в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baseline="-25000" dirty="0" smtClean="0"/>
                  <a:t>.</a:t>
                </a:r>
                <a:endParaRPr lang="en-US" sz="3200" i="1" baseline="-25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088" y="1623984"/>
                <a:ext cx="11361216" cy="4261666"/>
              </a:xfrm>
              <a:blipFill>
                <a:blip r:embed="rId2"/>
                <a:stretch>
                  <a:fillRect l="-1341" t="-3004" r="-13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4147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Пересечение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69338" y="1747077"/>
                <a:ext cx="11434045" cy="41251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600" i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</a:t>
                </a:r>
                <a:r>
                  <a:rPr lang="ru-RU" sz="36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ru-RU" sz="3600" b="1" dirty="0" smtClean="0"/>
                  <a:t>Следствие 2. </a:t>
                </a:r>
                <a:r>
                  <a:rPr lang="ru-RU" sz="3600" dirty="0" smtClean="0"/>
                  <a:t>Если </a:t>
                </a:r>
                <a:r>
                  <a:rPr lang="ru-RU" sz="3600" dirty="0"/>
                  <a:t>элементы матриц смежности вершин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</a:t>
                </a: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графов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принимают только значения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3600" dirty="0"/>
                  <a:t> 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sz="3600" dirty="0"/>
                  <a:t>, то операция взятия минимального элемента для нахождения матрицы смежности вершин</a:t>
                </a:r>
                <a14:m>
                  <m:oMath xmlns:m="http://schemas.openxmlformats.org/officeDocument/2006/math">
                    <m:r>
                      <a:rPr lang="ru-RU" sz="3600" b="0" i="0" dirty="0" smtClean="0">
                        <a:latin typeface="Cambria Math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u-RU" sz="3600" dirty="0" smtClean="0"/>
                  <a:t> </a:t>
                </a:r>
                <a:r>
                  <a:rPr lang="ru-RU" sz="3600" dirty="0"/>
                  <a:t>графа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соответствует логическому (обычному) произведению элементов.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338" y="1747077"/>
                <a:ext cx="11434045" cy="4125139"/>
              </a:xfrm>
              <a:blipFill rotWithShape="1">
                <a:blip r:embed="rId2"/>
                <a:stretch>
                  <a:fillRect l="-1652" t="-3402" r="-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117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08080" y="842140"/>
                <a:ext cx="11438667" cy="50952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dirty="0" smtClean="0"/>
                  <a:t>На рисунке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представлены </a:t>
                </a:r>
                <a:r>
                  <a:rPr lang="ru-RU" sz="3200" dirty="0"/>
                  <a:t>графы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200" dirty="0"/>
                  <a:t>и их пересечение</a:t>
                </a:r>
                <a:r>
                  <a:rPr lang="ru-RU" sz="3200" i="1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i="1" baseline="-25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80" y="842140"/>
                <a:ext cx="11438667" cy="5095295"/>
              </a:xfrm>
              <a:blipFill rotWithShape="1">
                <a:blip r:embed="rId2"/>
                <a:stretch>
                  <a:fillRect l="-1332" t="-23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2" y="2720014"/>
            <a:ext cx="10604184" cy="26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590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 (продолжение)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80" y="842140"/>
            <a:ext cx="11438667" cy="5095295"/>
          </a:xfrm>
        </p:spPr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атрицы </a:t>
            </a:r>
            <a:r>
              <a:rPr lang="ru-RU" sz="3200" dirty="0"/>
              <a:t>смежности вершин исходных </a:t>
            </a:r>
            <a:r>
              <a:rPr lang="ru-RU" sz="3200" dirty="0" smtClean="0"/>
              <a:t>графов:</a:t>
            </a:r>
          </a:p>
          <a:p>
            <a:endParaRPr lang="ru-RU" sz="3200" dirty="0"/>
          </a:p>
          <a:p>
            <a:endParaRPr lang="ru-RU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122875"/>
              </p:ext>
            </p:extLst>
          </p:nvPr>
        </p:nvGraphicFramePr>
        <p:xfrm>
          <a:off x="6499952" y="2123336"/>
          <a:ext cx="3283026" cy="2624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r:id="rId3" imgW="1663700" imgH="1333500" progId="Equation.3">
                  <p:embed/>
                </p:oleObj>
              </mc:Choice>
              <mc:Fallback>
                <p:oleObj r:id="rId3" imgW="1663700" imgH="1333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952" y="2123336"/>
                        <a:ext cx="3283026" cy="2624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008433"/>
              </p:ext>
            </p:extLst>
          </p:nvPr>
        </p:nvGraphicFramePr>
        <p:xfrm>
          <a:off x="1553379" y="2244164"/>
          <a:ext cx="3018622" cy="2311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r:id="rId5" imgW="1397000" imgH="1079500" progId="Equation.3">
                  <p:embed/>
                </p:oleObj>
              </mc:Choice>
              <mc:Fallback>
                <p:oleObj r:id="rId5" imgW="13970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379" y="2244164"/>
                        <a:ext cx="3018622" cy="23119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7390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70494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ПРИМЕР 3 (продолжение) </a:t>
            </a:r>
            <a:r>
              <a:rPr lang="en-US" i="1" dirty="0"/>
              <a:t>V</a:t>
            </a:r>
            <a:r>
              <a:rPr lang="ru-RU" dirty="0"/>
              <a:t> = </a:t>
            </a:r>
            <a:r>
              <a:rPr lang="en-US" i="1" dirty="0"/>
              <a:t>V</a:t>
            </a:r>
            <a:r>
              <a:rPr lang="ru-RU" baseline="-25000" dirty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i="1" dirty="0"/>
              <a:t>V</a:t>
            </a:r>
            <a:r>
              <a:rPr lang="ru-RU" baseline="-25000" dirty="0"/>
              <a:t>2</a:t>
            </a:r>
            <a:r>
              <a:rPr lang="ru-RU" dirty="0"/>
              <a:t> = {1, 2, 3}.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80" y="842140"/>
            <a:ext cx="11438667" cy="5095295"/>
          </a:xfrm>
        </p:spPr>
        <p:txBody>
          <a:bodyPr>
            <a:normAutofit/>
          </a:bodyPr>
          <a:lstStyle/>
          <a:p>
            <a:r>
              <a:rPr lang="ru-RU" sz="3200" dirty="0"/>
              <a:t>М</a:t>
            </a:r>
            <a:r>
              <a:rPr lang="ru-RU" sz="3200" dirty="0" smtClean="0"/>
              <a:t>атрицы </a:t>
            </a:r>
            <a:r>
              <a:rPr lang="ru-RU" sz="3200" dirty="0"/>
              <a:t>смежности вершин </a:t>
            </a:r>
            <a:r>
              <a:rPr lang="ru-RU" sz="3200" dirty="0" smtClean="0"/>
              <a:t>вспомогательных </a:t>
            </a:r>
            <a:r>
              <a:rPr lang="ru-RU" sz="3200" dirty="0"/>
              <a:t>графов </a:t>
            </a:r>
            <a:r>
              <a:rPr lang="en-US" sz="3200" i="1" dirty="0"/>
              <a:t>G</a:t>
            </a:r>
            <a:r>
              <a:rPr lang="ru-RU" sz="3200" baseline="-25000" dirty="0"/>
              <a:t>1</a:t>
            </a:r>
            <a:r>
              <a:rPr lang="ru-RU" sz="3200" dirty="0">
                <a:sym typeface="Symbol"/>
              </a:rPr>
              <a:t></a:t>
            </a:r>
            <a:r>
              <a:rPr lang="ru-RU" sz="3200" dirty="0"/>
              <a:t> и </a:t>
            </a:r>
            <a:r>
              <a:rPr lang="en-US" sz="3200" i="1" dirty="0"/>
              <a:t>G</a:t>
            </a:r>
            <a:r>
              <a:rPr lang="ru-RU" sz="3200" baseline="-25000" dirty="0"/>
              <a:t>2</a:t>
            </a:r>
            <a:r>
              <a:rPr lang="ru-RU" sz="3200" dirty="0" smtClean="0">
                <a:sym typeface="Symbol"/>
              </a:rPr>
              <a:t> и </a:t>
            </a:r>
            <a:r>
              <a:rPr lang="ru-RU" sz="3200" dirty="0" smtClean="0"/>
              <a:t>графа </a:t>
            </a:r>
            <a:r>
              <a:rPr lang="en-US" sz="3200" i="1" dirty="0"/>
              <a:t>G </a:t>
            </a:r>
            <a:r>
              <a:rPr lang="ru-RU" sz="3200" dirty="0" smtClean="0"/>
              <a:t>:</a:t>
            </a:r>
          </a:p>
          <a:p>
            <a:endParaRPr lang="ru-RU" sz="3200" dirty="0"/>
          </a:p>
          <a:p>
            <a:endParaRPr lang="ru-RU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431386"/>
              </p:ext>
            </p:extLst>
          </p:nvPr>
        </p:nvGraphicFramePr>
        <p:xfrm>
          <a:off x="5233012" y="2743202"/>
          <a:ext cx="2762900" cy="211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r:id="rId3" imgW="1397000" imgH="1079500" progId="Equation.3">
                  <p:embed/>
                </p:oleObj>
              </mc:Choice>
              <mc:Fallback>
                <p:oleObj r:id="rId3" imgW="1397000" imgH="1079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012" y="2743202"/>
                        <a:ext cx="2762900" cy="2115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006937"/>
              </p:ext>
            </p:extLst>
          </p:nvPr>
        </p:nvGraphicFramePr>
        <p:xfrm>
          <a:off x="8703325" y="2633031"/>
          <a:ext cx="2773481" cy="2225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r:id="rId5" imgW="1346200" imgH="1079500" progId="Equation.3">
                  <p:embed/>
                </p:oleObj>
              </mc:Choice>
              <mc:Fallback>
                <p:oleObj r:id="rId5" imgW="1346200" imgH="1079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3325" y="2633031"/>
                        <a:ext cx="2773481" cy="2225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01982"/>
              </p:ext>
            </p:extLst>
          </p:nvPr>
        </p:nvGraphicFramePr>
        <p:xfrm>
          <a:off x="958468" y="2577947"/>
          <a:ext cx="3589114" cy="223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r:id="rId7" imgW="1739900" imgH="1079500" progId="Equation.3">
                  <p:embed/>
                </p:oleObj>
              </mc:Choice>
              <mc:Fallback>
                <p:oleObj r:id="rId7" imgW="1739900" imgH="1079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468" y="2577947"/>
                        <a:ext cx="3589114" cy="2236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712354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334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983" y="1108116"/>
                <a:ext cx="10503462" cy="502838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ПРИМЕР</a:t>
                </a:r>
                <a:r>
                  <a:rPr lang="en-US" sz="3200" b="1" dirty="0" smtClean="0"/>
                  <a:t>: </a:t>
                </a:r>
                <a:r>
                  <a:rPr lang="ru-RU" sz="3200" dirty="0" smtClean="0"/>
                  <a:t>На рисунке представлены графы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, с применением операций объединения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и пересечения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200" dirty="0" smtClean="0"/>
                  <a:t>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983" y="1108116"/>
                <a:ext cx="10503462" cy="5028387"/>
              </a:xfrm>
              <a:blipFill rotWithShape="1">
                <a:blip r:embed="rId2"/>
                <a:stretch>
                  <a:fillRect l="-1451" t="-24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70" y="3133494"/>
            <a:ext cx="10721436" cy="29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06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14- Соединение </a:t>
            </a:r>
            <a:r>
              <a:rPr lang="ru-RU" sz="5400" b="1" dirty="0">
                <a:latin typeface="+mn-lt"/>
              </a:rPr>
              <a:t>графов</a:t>
            </a:r>
            <a:endParaRPr lang="ru-RU" sz="5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580" y="2262282"/>
                <a:ext cx="12002420" cy="2969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sz="36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600" i="1" dirty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3600" b="0" i="1" dirty="0" smtClean="0">
                          <a:latin typeface="Cambria Math"/>
                        </a:rPr>
                        <m:t>=</m:t>
                      </m:r>
                      <m:r>
                        <a:rPr lang="en-US" sz="36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  <a:ea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latin typeface="Cambria Math"/>
                              <a:ea typeface="Cambria Math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3600" i="1" dirty="0" smtClean="0">
                              <a:latin typeface="Cambria Math"/>
                              <a:ea typeface="Cambria Math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3600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 b="0" i="1" dirty="0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 dirty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 dirty="0">
                                      <a:latin typeface="Cambria Math"/>
                                      <a:ea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3600" b="0" i="1" dirty="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sz="3600" b="0" i="1" dirty="0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3600" dirty="0" smtClean="0"/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    </a:t>
                </a:r>
                <a:r>
                  <a:rPr lang="ru-RU" sz="3600" dirty="0"/>
                  <a:t>п</a:t>
                </a:r>
                <a:r>
                  <a:rPr lang="ru-RU" sz="3600" dirty="0" smtClean="0"/>
                  <a:t>ри условии, что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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smtClean="0">
                        <a:latin typeface="Cambria Math"/>
                      </a:rPr>
                      <m:t> 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6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</m:t>
                    </m:r>
                  </m:oMath>
                </a14:m>
                <a:r>
                  <a:rPr lang="ru-RU" sz="3600" dirty="0" smtClean="0"/>
                  <a:t>.</a:t>
                </a:r>
                <a:endParaRPr lang="ru-RU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80" y="2262282"/>
                <a:ext cx="12002420" cy="2969724"/>
              </a:xfrm>
              <a:prstGeom prst="rect">
                <a:avLst/>
              </a:prstGeom>
              <a:blipFill rotWithShape="1">
                <a:blip r:embed="rId2"/>
                <a:stretch>
                  <a:fillRect b="-69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0872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848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Соединение графов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23087" y="1159728"/>
                <a:ext cx="11204640" cy="50172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3200" b="1" dirty="0" smtClean="0"/>
                  <a:t>  ПРИМЕР</a:t>
                </a:r>
                <a:r>
                  <a:rPr lang="en-US" sz="3200" b="1" dirty="0" smtClean="0"/>
                  <a:t> 4: </a:t>
                </a:r>
                <a:r>
                  <a:rPr lang="ru-RU" sz="3200" dirty="0" smtClean="0"/>
                  <a:t>На рисунке </a:t>
                </a:r>
                <a:r>
                  <a:rPr lang="ru-RU" sz="3200" dirty="0"/>
                  <a:t>представлены г</a:t>
                </a:r>
                <a:r>
                  <a:rPr lang="ru-RU" sz="3200" dirty="0" smtClean="0"/>
                  <a:t>рафы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и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2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sz="32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ru-RU" sz="3200" dirty="0" smtClean="0"/>
                  <a:t>,</a:t>
                </a:r>
                <a:r>
                  <a:rPr lang="ru-RU" sz="3200" dirty="0"/>
                  <a:t> </a:t>
                </a:r>
                <a:r>
                  <a:rPr lang="ru-RU" sz="3200" dirty="0" smtClean="0"/>
                  <a:t>полученный </a:t>
                </a:r>
                <a:r>
                  <a:rPr lang="ru-RU" sz="3200" dirty="0"/>
                  <a:t>в результате их </a:t>
                </a:r>
                <a:r>
                  <a:rPr lang="ru-RU" sz="3200" dirty="0" smtClean="0"/>
                  <a:t>соединения.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087" y="1159728"/>
                <a:ext cx="11204640" cy="5017236"/>
              </a:xfrm>
              <a:blipFill rotWithShape="1">
                <a:blip r:embed="rId2"/>
                <a:stretch>
                  <a:fillRect l="-1360" t="-24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76" y="2823492"/>
            <a:ext cx="6796608" cy="33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9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49664" y="1226634"/>
                <a:ext cx="10689578" cy="5020417"/>
              </a:xfr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numCol="1" anchor="ctr">
                <a:normAutofit/>
              </a:bodyPr>
              <a:lstStyle/>
              <a:p>
                <a:pPr marL="0" indent="0">
                  <a:buNone/>
                </a:pPr>
                <a:r>
                  <a:rPr lang="ru-RU" sz="3600" dirty="0" smtClean="0"/>
                  <a:t>     Пусть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u-RU" sz="3600" b="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600" b="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ru-RU" sz="3600" dirty="0"/>
                  <a:t>– непустое множество и </a:t>
                </a:r>
                <a:endParaRPr lang="ru-RU" sz="36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={&lt;</m:t>
                    </m:r>
                    <m:r>
                      <a:rPr lang="en-US" sz="3600" b="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&gt;} </m:t>
                    </m:r>
                  </m:oMath>
                </a14:m>
                <a:r>
                  <a:rPr lang="ru-RU" sz="3600" dirty="0"/>
                  <a:t>– набор пар элементов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, причем в парах могут быть одинаковые элементы и допускается повторение пар. Тогда совокупность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называется графом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600" dirty="0" smtClean="0"/>
                  <a:t>. Будем </a:t>
                </a:r>
                <a:r>
                  <a:rPr lang="ru-RU" sz="3600" dirty="0"/>
                  <a:t>обозначать </a:t>
                </a:r>
                <a:r>
                  <a:rPr lang="ru-RU" sz="3600" dirty="0" smtClean="0"/>
                  <a:t>этот </a:t>
                </a:r>
                <a:r>
                  <a:rPr lang="ru-RU" sz="3600" dirty="0"/>
                  <a:t>граф как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ru-RU" sz="3600" dirty="0"/>
                  <a:t>Элементы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называются вершинами графа, а элементы множества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3600" i="1" dirty="0"/>
                  <a:t> </a:t>
                </a:r>
                <a:r>
                  <a:rPr lang="ru-RU" sz="3600" dirty="0"/>
                  <a:t>–ребрами</a:t>
                </a:r>
                <a:r>
                  <a:rPr lang="ru-RU" sz="3600" dirty="0" smtClean="0"/>
                  <a:t>.</a:t>
                </a:r>
                <a:endParaRPr lang="ru-RU" sz="39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664" y="1226634"/>
                <a:ext cx="10689578" cy="5020417"/>
              </a:xfrm>
              <a:blipFill rotWithShape="1">
                <a:blip r:embed="rId2"/>
                <a:stretch>
                  <a:fillRect l="-1710" r="-2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73941" y="197709"/>
            <a:ext cx="10634118" cy="75014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4800" b="1" dirty="0" smtClean="0">
                <a:latin typeface="+mn-lt"/>
              </a:rPr>
              <a:t>4.1 Основные определения и понятия</a:t>
            </a:r>
            <a:endParaRPr lang="ru-RU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75226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5327"/>
            <a:ext cx="10515600" cy="85864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b="1" dirty="0" smtClean="0">
                <a:latin typeface="+mn-lt"/>
              </a:rPr>
              <a:t>15- Композиция </a:t>
            </a:r>
            <a:r>
              <a:rPr lang="ru-RU" sz="5400" b="1" dirty="0">
                <a:latin typeface="+mn-lt"/>
              </a:rPr>
              <a:t>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1825625"/>
                <a:ext cx="1130198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 smtClean="0"/>
                  <a:t>   </a:t>
                </a:r>
                <a:r>
                  <a:rPr lang="ru-RU" sz="3600" dirty="0" smtClean="0"/>
                  <a:t>Пусть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600" dirty="0"/>
                  <a:t>– два ориентированных графа с одними и теми же множествами вершин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. Композицией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 dirty="0" smtClean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3600" b="0" i="1" baseline="-2500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3600" dirty="0"/>
                  <a:t>графов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и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ru-RU" sz="3600" dirty="0"/>
                  <a:t>называется ориентированный граф с множеством вершин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sz="3600" dirty="0"/>
                  <a:t>, в котором существует дуга (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600" dirty="0" smtClean="0"/>
                  <a:t>) </a:t>
                </a:r>
                <a:r>
                  <a:rPr lang="ru-RU" sz="3600" dirty="0"/>
                  <a:t>тогда  и  только  тогда,  когда  для  некоторой  вершины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существуют дуги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/>
                  <a:t>и </a:t>
                </a:r>
                <a14:m>
                  <m:oMath xmlns:m="http://schemas.openxmlformats.org/officeDocument/2006/math"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/>
                      </a:rPr>
                      <m:t>𝑢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3600" i="1" dirty="0" smtClean="0"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3600" dirty="0"/>
                  <a:t>. </a:t>
                </a:r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1825625"/>
                <a:ext cx="11301984" cy="4351338"/>
              </a:xfrm>
              <a:blipFill rotWithShape="1">
                <a:blip r:embed="rId2"/>
                <a:stretch>
                  <a:fillRect l="-1672" t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134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660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Композиция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04006" y="1511787"/>
                <a:ext cx="10819051" cy="39132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sz="4000" dirty="0" smtClean="0"/>
                  <a:t> </a:t>
                </a:r>
                <a:r>
                  <a:rPr lang="ru-RU" sz="4000" b="1" dirty="0" smtClean="0"/>
                  <a:t>Теорема 8. </a:t>
                </a:r>
                <a:r>
                  <a:rPr lang="ru-RU" sz="4000" dirty="0" smtClean="0"/>
                  <a:t>Пусть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4000" dirty="0"/>
                  <a:t>и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4000" dirty="0"/>
                  <a:t>– два  ориентированных графа с матрицами смежности вершин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и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соответственно. Тогда матрицей смежности вершин графа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ru-RU" sz="40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ru-RU" sz="4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ru-RU" sz="4000" b="0" i="1" dirty="0" smtClean="0">
                        <a:latin typeface="Cambria Math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b="0" i="1" baseline="-25000" dirty="0" smtClean="0">
                        <a:latin typeface="Cambria Math"/>
                      </a:rPr>
                      <m:t>  </m:t>
                    </m:r>
                    <m:r>
                      <a:rPr lang="en-US" sz="4000" b="0" i="1" dirty="0" smtClean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0" i="1" baseline="-2500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является матрица </a:t>
                </a:r>
                <a14:m>
                  <m:oMath xmlns:m="http://schemas.openxmlformats.org/officeDocument/2006/math"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ru-RU" sz="4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u-RU" sz="4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4000" dirty="0"/>
                  <a:t>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06" y="1511787"/>
                <a:ext cx="10819051" cy="3913265"/>
              </a:xfrm>
              <a:blipFill rotWithShape="1">
                <a:blip r:embed="rId2"/>
                <a:stretch>
                  <a:fillRect l="-1972" t="-4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418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0">
              <a:srgbClr val="E9F2FA"/>
            </a:gs>
            <a:gs pos="9000">
              <a:srgbClr val="E7F0F9"/>
            </a:gs>
            <a:gs pos="5000">
              <a:schemeClr val="accent1">
                <a:lumMod val="20000"/>
                <a:lumOff val="80000"/>
              </a:schemeClr>
            </a:gs>
            <a:gs pos="27000">
              <a:schemeClr val="bg1"/>
            </a:gs>
            <a:gs pos="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860234" y="155805"/>
                <a:ext cx="10515600" cy="1168747"/>
              </a:xfrm>
            </p:spPr>
            <p:txBody>
              <a:bodyPr>
                <a:normAutofit fontScale="90000"/>
              </a:bodyPr>
              <a:lstStyle/>
              <a:p>
                <a:pPr marL="0" indent="0"/>
                <a:r>
                  <a:rPr lang="ru-RU" sz="4000" b="1" dirty="0"/>
                  <a:t>ПРИМЕР</a:t>
                </a:r>
                <a:r>
                  <a:rPr lang="en-US" sz="4000" b="1" dirty="0"/>
                  <a:t> 5: </a:t>
                </a:r>
                <a:r>
                  <a:rPr lang="ru-RU" sz="4000" b="1" dirty="0"/>
                  <a:t>На рисунке представлены графы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b="1" dirty="0"/>
                  <a:t>и их композиции </a:t>
                </a:r>
                <a:r>
                  <a:rPr lang="en-US" sz="4000" b="1" dirty="0" smtClean="0"/>
                  <a:t>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dirty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b="1" dirty="0"/>
                  <a:t>и </a:t>
                </a:r>
                <a14:m>
                  <m:oMath xmlns:m="http://schemas.openxmlformats.org/officeDocument/2006/math"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000" b="1" i="1" dirty="0">
                        <a:latin typeface="Cambria Math"/>
                        <a:ea typeface="Cambria Math"/>
                      </a:rPr>
                      <m:t>ᵒ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ru-RU" sz="4000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ru-RU" sz="4000" b="1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b="1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0234" y="155805"/>
                <a:ext cx="10515600" cy="1168747"/>
              </a:xfrm>
              <a:blipFill rotWithShape="1">
                <a:blip r:embed="rId2"/>
                <a:stretch>
                  <a:fillRect l="-1739" t="-8901" b="-1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43" y="1405596"/>
            <a:ext cx="2772657" cy="21934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30" y="4030069"/>
            <a:ext cx="2799284" cy="24764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05" y="3760459"/>
            <a:ext cx="2802612" cy="27460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50" y="1324552"/>
            <a:ext cx="2706709" cy="21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49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0361"/>
            <a:ext cx="10515600" cy="1541151"/>
          </a:xfrm>
        </p:spPr>
        <p:txBody>
          <a:bodyPr>
            <a:normAutofit/>
          </a:bodyPr>
          <a:lstStyle/>
          <a:p>
            <a:r>
              <a:rPr lang="ru-RU" sz="4000" b="1" dirty="0"/>
              <a:t>ПРИМЕР</a:t>
            </a:r>
            <a:r>
              <a:rPr lang="en-US" sz="4000" b="1" dirty="0"/>
              <a:t> 5</a:t>
            </a:r>
            <a:r>
              <a:rPr lang="en-US" sz="4000" b="1" dirty="0" smtClean="0"/>
              <a:t>: </a:t>
            </a:r>
            <a:r>
              <a:rPr lang="ru-RU" sz="3600" b="1" dirty="0" smtClean="0"/>
              <a:t>Представление в табличной форме (списком дуг)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561834"/>
            <a:ext cx="11260873" cy="4478515"/>
          </a:xfrm>
        </p:spPr>
        <p:txBody>
          <a:bodyPr/>
          <a:lstStyle/>
          <a:p>
            <a:pPr marL="0" indent="0">
              <a:buNone/>
            </a:pPr>
            <a:r>
              <a:rPr lang="ru-RU" sz="3200" b="1" dirty="0" smtClean="0"/>
              <a:t> 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263137"/>
                  </p:ext>
                </p:extLst>
              </p:nvPr>
            </p:nvGraphicFramePr>
            <p:xfrm>
              <a:off x="1527715" y="2408664"/>
              <a:ext cx="9161864" cy="3490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0466">
                      <a:extLst>
                        <a:ext uri="{9D8B030D-6E8A-4147-A177-3AD203B41FA5}">
                          <a16:colId xmlns:a16="http://schemas.microsoft.com/office/drawing/2014/main" xmlns="" val="163415217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xmlns="" val="3610104892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xmlns="" val="3882992725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xmlns="" val="1074061824"/>
                        </a:ext>
                      </a:extLst>
                    </a:gridCol>
                  </a:tblGrid>
                  <a:tr h="6205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dirty="0" smtClean="0">
                                  <a:latin typeface="Cambria Math"/>
                                  <a:ea typeface="Cambria Math"/>
                                </a:rPr>
                                <m:t>ᵒ</m:t>
                              </m:r>
                            </m:oMath>
                          </a14:m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dirty="0" smtClean="0">
                                  <a:latin typeface="Cambria Math"/>
                                  <a:ea typeface="Cambria Math"/>
                                </a:rPr>
                                <m:t>ᵒ</m:t>
                              </m:r>
                            </m:oMath>
                          </a14:m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080613991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54340202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132435973"/>
                      </a:ext>
                    </a:extLst>
                  </a:tr>
                  <a:tr h="620521"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(3,3)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8097786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825651"/>
                  </p:ext>
                </p:extLst>
              </p:nvPr>
            </p:nvGraphicFramePr>
            <p:xfrm>
              <a:off x="1527715" y="2408664"/>
              <a:ext cx="9161864" cy="34904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290466">
                      <a:extLst>
                        <a:ext uri="{9D8B030D-6E8A-4147-A177-3AD203B41FA5}">
                          <a16:colId xmlns:a16="http://schemas.microsoft.com/office/drawing/2014/main" val="163415217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3610104892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3882992725"/>
                        </a:ext>
                      </a:extLst>
                    </a:gridCol>
                    <a:gridCol w="2290466">
                      <a:extLst>
                        <a:ext uri="{9D8B030D-6E8A-4147-A177-3AD203B41FA5}">
                          <a16:colId xmlns:a16="http://schemas.microsoft.com/office/drawing/2014/main" val="1074061824"/>
                        </a:ext>
                      </a:extLst>
                    </a:gridCol>
                  </a:tblGrid>
                  <a:tr h="6205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1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G</a:t>
                          </a:r>
                          <a:r>
                            <a:rPr lang="ru-RU" sz="3200" baseline="-25000" dirty="0" smtClean="0"/>
                            <a:t>2</a:t>
                          </a:r>
                          <a:endParaRPr lang="ru-RU" sz="32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66" t="-8824" r="-100532" b="-4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266" t="-8824" r="-532" b="-4901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613991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40202"/>
                      </a:ext>
                    </a:extLst>
                  </a:tr>
                  <a:tr h="1124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(1,3)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(2,1)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(2,2)</a:t>
                          </a:r>
                        </a:p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32435973"/>
                      </a:ext>
                    </a:extLst>
                  </a:tr>
                  <a:tr h="620521"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(3,3)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3200" dirty="0" smtClean="0"/>
                            <a:t>(2,3)</a:t>
                          </a:r>
                          <a:endParaRPr lang="ru-RU" sz="3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3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7786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8196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Группа 31"/>
          <p:cNvGrpSpPr/>
          <p:nvPr/>
        </p:nvGrpSpPr>
        <p:grpSpPr>
          <a:xfrm>
            <a:off x="3010618" y="2976112"/>
            <a:ext cx="2231366" cy="2182484"/>
            <a:chOff x="3010618" y="2976112"/>
            <a:chExt cx="2231366" cy="2182484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010618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10" name="Прямая соединительная линия 9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Группа 15"/>
            <p:cNvGrpSpPr/>
            <p:nvPr/>
          </p:nvGrpSpPr>
          <p:grpSpPr>
            <a:xfrm flipH="1">
              <a:off x="4986069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17" name="Прямая соединительная линия 16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единительная линия 18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420785" y="161841"/>
            <a:ext cx="11247929" cy="1496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latin typeface="+mn-lt"/>
              </a:rPr>
              <a:t>Пример 5 Матрицы </a:t>
            </a:r>
            <a:r>
              <a:rPr lang="ru-RU" sz="4000" dirty="0">
                <a:latin typeface="+mn-lt"/>
              </a:rPr>
              <a:t>смежности вершин исходных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1885" y="3582150"/>
                <a:ext cx="13131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85" y="3582150"/>
                <a:ext cx="1313180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70616"/>
              </p:ext>
            </p:extLst>
          </p:nvPr>
        </p:nvGraphicFramePr>
        <p:xfrm>
          <a:off x="2323907" y="2194095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33" name="Группа 32"/>
          <p:cNvGrpSpPr/>
          <p:nvPr/>
        </p:nvGrpSpPr>
        <p:grpSpPr>
          <a:xfrm>
            <a:off x="8160060" y="2976112"/>
            <a:ext cx="2231366" cy="2182484"/>
            <a:chOff x="8160060" y="2976112"/>
            <a:chExt cx="2231366" cy="2182484"/>
          </a:xfrm>
        </p:grpSpPr>
        <p:grpSp>
          <p:nvGrpSpPr>
            <p:cNvPr id="22" name="Группа 21"/>
            <p:cNvGrpSpPr/>
            <p:nvPr/>
          </p:nvGrpSpPr>
          <p:grpSpPr>
            <a:xfrm>
              <a:off x="8160060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27" name="Прямая соединительная линия 26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Прямая соединительная линия 27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Группа 22"/>
            <p:cNvGrpSpPr/>
            <p:nvPr/>
          </p:nvGrpSpPr>
          <p:grpSpPr>
            <a:xfrm flipH="1">
              <a:off x="10135511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24" name="Прямая соединительная линия 23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Прямая соединительная линия 24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271327" y="3582150"/>
                <a:ext cx="13262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27" y="3582150"/>
                <a:ext cx="1326261" cy="677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76684"/>
              </p:ext>
            </p:extLst>
          </p:nvPr>
        </p:nvGraphicFramePr>
        <p:xfrm>
          <a:off x="7473350" y="2194095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0160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361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63547" y="914400"/>
                <a:ext cx="11126549" cy="17597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</a:t>
                </a:r>
                <a:r>
                  <a:rPr lang="ru-RU" sz="3200" dirty="0" smtClean="0"/>
                  <a:t>Находим произведения матриц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 </a:t>
                </a:r>
                <a:r>
                  <a:rPr lang="ru-RU" sz="3200" dirty="0" smtClean="0"/>
                  <a:t>которые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соответствуют матрицам </a:t>
                </a:r>
                <a:r>
                  <a:rPr lang="ru-RU" sz="3200" dirty="0"/>
                  <a:t>смежности </a:t>
                </a:r>
                <a:r>
                  <a:rPr lang="ru-RU" sz="3200" dirty="0" smtClean="0"/>
                  <a:t>графов</a:t>
                </a:r>
                <a:endParaRPr lang="en-US" sz="3200" dirty="0" smtClean="0"/>
              </a:p>
              <a:p>
                <a:pPr marL="0" indent="0">
                  <a:buNone/>
                </a:pP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/>
                        <a:ea typeface="Cambria Math"/>
                      </a:rPr>
                      <m:t>ᵒ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  <m:r>
                          <a:rPr lang="en-US" sz="3200" i="1" dirty="0">
                            <a:latin typeface="Cambria Math"/>
                            <a:ea typeface="Cambria Math"/>
                          </a:rPr>
                          <m:t>ᵒ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</a:rPr>
                      <m:t>.</m:t>
                    </m:r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547" y="914400"/>
                <a:ext cx="11126549" cy="1759789"/>
              </a:xfrm>
              <a:blipFill rotWithShape="1">
                <a:blip r:embed="rId2"/>
                <a:stretch>
                  <a:fillRect l="-1425" t="-6920" r="-2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/>
          <p:cNvGrpSpPr/>
          <p:nvPr/>
        </p:nvGrpSpPr>
        <p:grpSpPr>
          <a:xfrm>
            <a:off x="2726933" y="3536829"/>
            <a:ext cx="2382563" cy="2182484"/>
            <a:chOff x="2726933" y="3536829"/>
            <a:chExt cx="2382563" cy="2182484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2726933" y="3536830"/>
              <a:ext cx="266434" cy="2182483"/>
              <a:chOff x="3045124" y="3019245"/>
              <a:chExt cx="172528" cy="2087592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Группа 7"/>
            <p:cNvGrpSpPr/>
            <p:nvPr/>
          </p:nvGrpSpPr>
          <p:grpSpPr>
            <a:xfrm flipH="1">
              <a:off x="4853581" y="3536829"/>
              <a:ext cx="255915" cy="2182483"/>
              <a:chOff x="3045124" y="3019245"/>
              <a:chExt cx="172528" cy="2087592"/>
            </a:xfrm>
          </p:grpSpPr>
          <p:cxnSp>
            <p:nvCxnSpPr>
              <p:cNvPr id="9" name="Прямая соединительная линия 8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1267" y="4220505"/>
                <a:ext cx="15520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7" y="4220505"/>
                <a:ext cx="1552028" cy="677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55596"/>
              </p:ext>
            </p:extLst>
          </p:nvPr>
        </p:nvGraphicFramePr>
        <p:xfrm>
          <a:off x="1925458" y="2754812"/>
          <a:ext cx="3204637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5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37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2(1)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29" name="Группа 28"/>
          <p:cNvGrpSpPr/>
          <p:nvPr/>
        </p:nvGrpSpPr>
        <p:grpSpPr>
          <a:xfrm>
            <a:off x="8367870" y="3536829"/>
            <a:ext cx="2231366" cy="2182484"/>
            <a:chOff x="8160060" y="2976112"/>
            <a:chExt cx="2231366" cy="2182484"/>
          </a:xfrm>
        </p:grpSpPr>
        <p:grpSp>
          <p:nvGrpSpPr>
            <p:cNvPr id="30" name="Группа 29"/>
            <p:cNvGrpSpPr/>
            <p:nvPr/>
          </p:nvGrpSpPr>
          <p:grpSpPr>
            <a:xfrm>
              <a:off x="8160060" y="2976113"/>
              <a:ext cx="255916" cy="2182483"/>
              <a:chOff x="3045124" y="3019245"/>
              <a:chExt cx="172528" cy="2087592"/>
            </a:xfrm>
          </p:grpSpPr>
          <p:cxnSp>
            <p:nvCxnSpPr>
              <p:cNvPr id="35" name="Прямая соединительная линия 34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единительная линия 36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Группа 30"/>
            <p:cNvGrpSpPr/>
            <p:nvPr/>
          </p:nvGrpSpPr>
          <p:grpSpPr>
            <a:xfrm flipH="1">
              <a:off x="10135511" y="2976112"/>
              <a:ext cx="255915" cy="2182483"/>
              <a:chOff x="3045124" y="3019245"/>
              <a:chExt cx="172528" cy="2087592"/>
            </a:xfrm>
          </p:grpSpPr>
          <p:cxnSp>
            <p:nvCxnSpPr>
              <p:cNvPr id="32" name="Прямая соединительная линия 31"/>
              <p:cNvCxnSpPr/>
              <p:nvPr/>
            </p:nvCxnSpPr>
            <p:spPr>
              <a:xfrm flipH="1">
                <a:off x="3045124" y="3027871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Прямая соединительная линия 32"/>
              <p:cNvCxnSpPr/>
              <p:nvPr/>
            </p:nvCxnSpPr>
            <p:spPr>
              <a:xfrm>
                <a:off x="3045124" y="3019245"/>
                <a:ext cx="0" cy="2087592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единительная линия 33"/>
              <p:cNvCxnSpPr/>
              <p:nvPr/>
            </p:nvCxnSpPr>
            <p:spPr>
              <a:xfrm>
                <a:off x="3045124" y="5106837"/>
                <a:ext cx="172528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116052" y="4246384"/>
                <a:ext cx="156510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u-RU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052" y="4246384"/>
                <a:ext cx="1565108" cy="6771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38048"/>
              </p:ext>
            </p:extLst>
          </p:nvPr>
        </p:nvGraphicFramePr>
        <p:xfrm>
          <a:off x="7681160" y="2754812"/>
          <a:ext cx="2918076" cy="2964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00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95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41125">
                <a:tc>
                  <a:txBody>
                    <a:bodyPr/>
                    <a:lstStyle/>
                    <a:p>
                      <a:pPr algn="ctr"/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1125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RU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31799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38969"/>
                <a:ext cx="10515600" cy="410206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GB" sz="4400" i="1" dirty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sz="4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4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ru-RU" sz="4400" dirty="0" smtClean="0"/>
              </a:p>
              <a:p>
                <a:r>
                  <a:rPr lang="ru-RU" sz="4000" dirty="0"/>
                  <a:t>Любые две вершины (</a:t>
                </a:r>
                <a:r>
                  <a:rPr lang="ru-RU" sz="4000" i="1" dirty="0" err="1"/>
                  <a:t>u,u</a:t>
                </a:r>
                <a:r>
                  <a:rPr lang="ru-RU" sz="4000" i="1" dirty="0"/>
                  <a:t>'</a:t>
                </a:r>
                <a:r>
                  <a:rPr lang="ru-RU" sz="4000" dirty="0"/>
                  <a:t>) и (</a:t>
                </a:r>
                <a:r>
                  <a:rPr lang="ru-RU" sz="4000" i="1" dirty="0" err="1"/>
                  <a:t>v,v</a:t>
                </a:r>
                <a:r>
                  <a:rPr lang="ru-RU" sz="4000" i="1" dirty="0"/>
                  <a:t>'</a:t>
                </a:r>
                <a:r>
                  <a:rPr lang="ru-RU" sz="4000" dirty="0"/>
                  <a:t>) </a:t>
                </a:r>
                <a:r>
                  <a:rPr lang="ru-RU" sz="4000" dirty="0" err="1"/>
                  <a:t>смежны</a:t>
                </a:r>
                <a:r>
                  <a:rPr lang="ru-RU" sz="4000" dirty="0"/>
                  <a:t> в </a:t>
                </a:r>
                <a:r>
                  <a:rPr lang="ru-RU" sz="4000" i="1" dirty="0"/>
                  <a:t>G</a:t>
                </a:r>
                <a:r>
                  <a:rPr lang="ru-RU" sz="4000" dirty="0"/>
                  <a:t> тогда и только тогда, когда либо </a:t>
                </a:r>
                <a:r>
                  <a:rPr lang="ru-RU" sz="4000" i="1" dirty="0"/>
                  <a:t>u</a:t>
                </a:r>
                <a:r>
                  <a:rPr lang="ru-RU" sz="4000" dirty="0"/>
                  <a:t> = </a:t>
                </a:r>
                <a:r>
                  <a:rPr lang="ru-RU" sz="4000" i="1" dirty="0"/>
                  <a:t>v</a:t>
                </a:r>
                <a:r>
                  <a:rPr lang="ru-RU" sz="4000" dirty="0"/>
                  <a:t> и </a:t>
                </a:r>
                <a:r>
                  <a:rPr lang="ru-RU" sz="4000" i="1" dirty="0"/>
                  <a:t>u</a:t>
                </a:r>
                <a:r>
                  <a:rPr lang="ru-RU" sz="4000" dirty="0"/>
                  <a:t>' </a:t>
                </a:r>
                <a:r>
                  <a:rPr lang="ru-RU" sz="4000" dirty="0" err="1"/>
                  <a:t>смежна</a:t>
                </a:r>
                <a:r>
                  <a:rPr lang="ru-RU" sz="4000" dirty="0"/>
                  <a:t> </a:t>
                </a:r>
                <a:r>
                  <a:rPr lang="ru-RU" sz="4000" i="1" dirty="0"/>
                  <a:t>v</a:t>
                </a:r>
                <a:r>
                  <a:rPr lang="ru-RU" sz="4000" dirty="0"/>
                  <a:t>' в </a:t>
                </a:r>
                <a:r>
                  <a:rPr lang="ru-RU" sz="4000" i="1" dirty="0"/>
                  <a:t>G</a:t>
                </a:r>
                <a:r>
                  <a:rPr lang="ru-RU" sz="4000" baseline="-25000" dirty="0"/>
                  <a:t>2</a:t>
                </a:r>
                <a:r>
                  <a:rPr lang="ru-RU" sz="4000" dirty="0"/>
                  <a:t> либо </a:t>
                </a:r>
                <a:r>
                  <a:rPr lang="ru-RU" sz="4000" i="1" dirty="0"/>
                  <a:t>u</a:t>
                </a:r>
                <a:r>
                  <a:rPr lang="ru-RU" sz="4000" dirty="0"/>
                  <a:t>' = </a:t>
                </a:r>
                <a:r>
                  <a:rPr lang="ru-RU" sz="4000" i="1" dirty="0"/>
                  <a:t>v</a:t>
                </a:r>
                <a:r>
                  <a:rPr lang="ru-RU" sz="4000" dirty="0"/>
                  <a:t>' и </a:t>
                </a:r>
                <a:r>
                  <a:rPr lang="ru-RU" sz="4000" i="1" dirty="0"/>
                  <a:t>u</a:t>
                </a:r>
                <a:r>
                  <a:rPr lang="ru-RU" sz="4000" dirty="0"/>
                  <a:t> </a:t>
                </a:r>
                <a:r>
                  <a:rPr lang="ru-RU" sz="4000" dirty="0" err="1"/>
                  <a:t>смежна</a:t>
                </a:r>
                <a:r>
                  <a:rPr lang="ru-RU" sz="4000" dirty="0"/>
                  <a:t> </a:t>
                </a:r>
                <a:r>
                  <a:rPr lang="ru-RU" sz="4000" i="1" dirty="0"/>
                  <a:t>v</a:t>
                </a:r>
                <a:r>
                  <a:rPr lang="ru-RU" sz="4000" dirty="0"/>
                  <a:t> в </a:t>
                </a:r>
                <a:r>
                  <a:rPr lang="ru-RU" sz="4000" i="1" dirty="0"/>
                  <a:t>G</a:t>
                </a:r>
                <a:r>
                  <a:rPr lang="ru-RU" sz="4000" baseline="-25000" dirty="0"/>
                  <a:t>1</a:t>
                </a:r>
                <a:r>
                  <a:rPr lang="ru-RU" sz="4000" dirty="0" smtClean="0"/>
                  <a:t>.</a:t>
                </a:r>
                <a:endParaRPr lang="ru-RU" sz="4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38969"/>
                <a:ext cx="10515600" cy="4102069"/>
              </a:xfrm>
              <a:blipFill rotWithShape="1">
                <a:blip r:embed="rId3"/>
                <a:stretch>
                  <a:fillRect l="-18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4079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38969"/>
            <a:ext cx="10515600" cy="4102069"/>
          </a:xfrm>
        </p:spPr>
        <p:txBody>
          <a:bodyPr>
            <a:normAutofit/>
          </a:bodyPr>
          <a:lstStyle/>
          <a:p>
            <a:endParaRPr lang="ru-RU" sz="4400" dirty="0"/>
          </a:p>
          <a:p>
            <a:r>
              <a:rPr lang="ru-RU" sz="4400" dirty="0"/>
              <a:t/>
            </a:r>
            <a:br>
              <a:rPr lang="ru-RU" sz="4400" dirty="0"/>
            </a:br>
            <a:endParaRPr lang="ru-RU" sz="4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80" y="2040645"/>
            <a:ext cx="8128000" cy="4076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67162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>
                <a:normAutofit fontScale="90000"/>
              </a:bodyPr>
              <a:lstStyle/>
              <a:p>
                <a:r>
                  <a:rPr lang="ru-RU" sz="4800" b="1" dirty="0" smtClean="0"/>
                  <a:t>   16- </a:t>
                </a:r>
                <a:r>
                  <a:rPr lang="ru-RU" sz="4800" b="1" dirty="0" smtClean="0">
                    <a:latin typeface="+mn-lt"/>
                  </a:rPr>
                  <a:t>Декартово </a:t>
                </a:r>
                <a:r>
                  <a:rPr lang="ru-RU" sz="4800" b="1" dirty="0">
                    <a:latin typeface="+mn-lt"/>
                  </a:rPr>
                  <a:t>произведение </a:t>
                </a:r>
                <a:r>
                  <a:rPr lang="ru-RU" sz="4800" b="1" dirty="0" smtClean="0">
                    <a:latin typeface="+mn-lt"/>
                  </a:rPr>
                  <a:t>графов </a:t>
                </a:r>
                <a:br>
                  <a:rPr lang="ru-RU" sz="4800" b="1" dirty="0" smtClean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5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4800" b="1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 smtClean="0">
                        <a:latin typeface="Cambria Math" panose="02040503050406030204" pitchFamily="18" charset="0"/>
                      </a:rPr>
                      <m:t>□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4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ru-RU" sz="4800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1523" y="345689"/>
                <a:ext cx="11512626" cy="880946"/>
              </a:xfrm>
              <a:blipFill rotWithShape="1">
                <a:blip r:embed="rId2"/>
                <a:stretch>
                  <a:fillRect t="-43750" b="-152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38969"/>
            <a:ext cx="10515600" cy="4102069"/>
          </a:xfrm>
        </p:spPr>
        <p:txBody>
          <a:bodyPr>
            <a:normAutofit/>
          </a:bodyPr>
          <a:lstStyle/>
          <a:p>
            <a:endParaRPr lang="ru-RU" sz="4400" dirty="0"/>
          </a:p>
          <a:p>
            <a:r>
              <a:rPr lang="ru-RU" sz="4400" dirty="0" smtClean="0"/>
              <a:t/>
            </a:r>
            <a:br>
              <a:rPr lang="ru-RU" sz="4400" dirty="0" smtClean="0"/>
            </a:br>
            <a:endParaRPr lang="ru-RU" sz="4400" dirty="0"/>
          </a:p>
        </p:txBody>
      </p:sp>
      <p:pic>
        <p:nvPicPr>
          <p:cNvPr id="5" name="Рисунок 4" descr="https://upload.wikimedia.org/wikipedia/commons/thumb/7/77/Graph-Cartesian-product.svg/1280px-Graph-Cartesian-product.sv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35" y="2104222"/>
            <a:ext cx="5860972" cy="3316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03325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20785" y="225228"/>
            <a:ext cx="10738131" cy="8024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>
                <a:latin typeface="+mn-lt"/>
              </a:rPr>
              <a:t>4.4 Деревья</a:t>
            </a:r>
            <a:endParaRPr lang="ru-RU" sz="5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6836" y="1147632"/>
                <a:ext cx="1073813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   Неориентированный </a:t>
                </a:r>
                <a:r>
                  <a:rPr lang="ru-RU" sz="3200" dirty="0"/>
                  <a:t>граф с числом </a:t>
                </a:r>
                <a:r>
                  <a:rPr lang="ru-RU" sz="3200" dirty="0" smtClean="0"/>
                  <a:t>вершин</a:t>
                </a:r>
                <a:endParaRPr lang="en-US" sz="3200" dirty="0" smtClean="0"/>
              </a:p>
              <a:p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ru-RU" sz="3200" dirty="0"/>
                  <a:t>называется </a:t>
                </a:r>
                <a:r>
                  <a:rPr lang="ru-RU" sz="3200" b="1" i="1" dirty="0"/>
                  <a:t>деревом</a:t>
                </a:r>
                <a:r>
                  <a:rPr lang="ru-RU" sz="3200" i="1" dirty="0"/>
                  <a:t>, </a:t>
                </a:r>
                <a:r>
                  <a:rPr lang="ru-RU" sz="3200" dirty="0"/>
                  <a:t>если он связен и не содержит циклов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r>
                  <a:rPr lang="en-US" sz="3200" dirty="0"/>
                  <a:t> </a:t>
                </a:r>
                <a:r>
                  <a:rPr lang="en-US" sz="3200" dirty="0" smtClean="0"/>
                  <a:t>  </a:t>
                </a:r>
                <a:r>
                  <a:rPr lang="ru-RU" sz="3200" dirty="0" smtClean="0"/>
                  <a:t> Деревья </a:t>
                </a:r>
                <a:r>
                  <a:rPr lang="ru-RU" sz="3200" dirty="0"/>
                  <a:t>являются в некотором смысле простейшим классом графов. Для них выполняются многие </a:t>
                </a:r>
                <a:r>
                  <a:rPr lang="ru-RU" sz="3200" dirty="0" smtClean="0"/>
                  <a:t>утверждения</a:t>
                </a:r>
                <a:r>
                  <a:rPr lang="ru-RU" sz="3200" dirty="0"/>
                  <a:t>, которые не всегда выполняются для графов в общем случае</a:t>
                </a:r>
                <a:r>
                  <a:rPr lang="ru-RU" sz="3200" dirty="0" smtClean="0"/>
                  <a:t>.</a:t>
                </a:r>
                <a:endParaRPr lang="en-US" sz="3200" dirty="0" smtClean="0"/>
              </a:p>
              <a:p>
                <a:r>
                  <a:rPr lang="en-US" sz="3200" dirty="0"/>
                  <a:t> 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 На </a:t>
                </a:r>
                <a:r>
                  <a:rPr lang="ru-RU" sz="3200" dirty="0"/>
                  <a:t>основании деревьев строятся различные структуры данных, используемые для создания эффективных алгоритмов.</a:t>
                </a:r>
                <a:r>
                  <a:rPr lang="ru-RU" sz="3200" dirty="0" smtClean="0"/>
                  <a:t> </a:t>
                </a:r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36" y="1147632"/>
                <a:ext cx="10738130" cy="4524315"/>
              </a:xfrm>
              <a:prstGeom prst="rect">
                <a:avLst/>
              </a:prstGeom>
              <a:blipFill rotWithShape="1">
                <a:blip r:embed="rId2"/>
                <a:stretch>
                  <a:fillRect l="-1419" t="-1752" r="-2043" b="-3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0599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441" y="365125"/>
            <a:ext cx="10988985" cy="80575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latin typeface="+mn-lt"/>
              </a:rPr>
              <a:t>Основные определения и понятия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50258" y="1586040"/>
                <a:ext cx="11215561" cy="40118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500" dirty="0" smtClean="0"/>
                  <a:t>  </a:t>
                </a:r>
                <a:r>
                  <a:rPr lang="ru-RU" sz="3500" dirty="0" smtClean="0"/>
                  <a:t>Ребра </a:t>
                </a:r>
                <a:r>
                  <a:rPr lang="ru-RU" sz="3500" dirty="0"/>
                  <a:t>графа могут представляться как неупорядоченными парами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ru-RU" sz="3500" dirty="0"/>
                  <a:t>так и упорядоченными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r>
                  <a:rPr lang="ru-RU" sz="3500" dirty="0"/>
                  <a:t>В последнем случае ребро называется ориентированным, или </a:t>
                </a:r>
                <a:r>
                  <a:rPr lang="ru-RU" sz="3500" b="1" i="1" dirty="0"/>
                  <a:t>дугой</a:t>
                </a:r>
                <a:r>
                  <a:rPr lang="ru-RU" sz="3500" dirty="0"/>
                  <a:t>,</a:t>
                </a:r>
                <a:r>
                  <a:rPr lang="en-US" sz="35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3500" dirty="0" smtClean="0"/>
                  <a:t> </a:t>
                </a:r>
                <a:r>
                  <a:rPr lang="ru-RU" sz="3500" dirty="0"/>
                  <a:t>– начальной вершиной (началом),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40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i="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3500" dirty="0" smtClean="0"/>
                  <a:t> </a:t>
                </a:r>
                <a:r>
                  <a:rPr lang="ru-RU" sz="3500" dirty="0"/>
                  <a:t>– конечной вершиной (концом) данной дуги. Ребро </a:t>
                </a:r>
                <a14:m>
                  <m:oMath xmlns:m="http://schemas.openxmlformats.org/officeDocument/2006/math">
                    <m:r>
                      <a:rPr lang="ru-RU" sz="35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smtClean="0">
                        <a:latin typeface="Cambria Math"/>
                      </a:rPr>
                      <m:t>𝑖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ru-RU" sz="3500" dirty="0" smtClean="0"/>
                  <a:t>и</a:t>
                </a:r>
                <a:r>
                  <a:rPr lang="en-US" sz="3500" dirty="0" smtClean="0"/>
                  <a:t> </a:t>
                </a:r>
                <a:r>
                  <a:rPr lang="ru-RU" sz="3500" dirty="0" smtClean="0"/>
                  <a:t>дуга</a:t>
                </a:r>
                <a14:m>
                  <m:oMath xmlns:m="http://schemas.openxmlformats.org/officeDocument/2006/math">
                    <m:r>
                      <a:rPr lang="ru-RU" sz="35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3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 b="0" i="1" baseline="-25000" dirty="0" smtClean="0">
                        <a:latin typeface="Cambria Math"/>
                      </a:rPr>
                      <m:t>𝑖</m:t>
                    </m:r>
                    <m:r>
                      <a:rPr lang="ru-RU" sz="35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500" dirty="0"/>
                  <a:t>называется </a:t>
                </a:r>
                <a:r>
                  <a:rPr lang="ru-RU" sz="3500" b="1" i="1" dirty="0"/>
                  <a:t>петлей</a:t>
                </a:r>
                <a:r>
                  <a:rPr lang="ru-RU" sz="3500" dirty="0"/>
                  <a:t>.</a:t>
                </a:r>
                <a:r>
                  <a:rPr lang="ru-RU" dirty="0"/>
                  <a:t/>
                </a:r>
                <a:br>
                  <a:rPr lang="ru-RU" dirty="0"/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258" y="1586040"/>
                <a:ext cx="11215561" cy="4011872"/>
              </a:xfrm>
              <a:blipFill rotWithShape="1">
                <a:blip r:embed="rId2"/>
                <a:stretch>
                  <a:fillRect l="-1576" t="-3495" r="-19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18113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00725" y="250978"/>
            <a:ext cx="1098851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Ориентированные деревья</a:t>
            </a:r>
            <a:endParaRPr lang="ru-RU" sz="5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2357" y="1472096"/>
                <a:ext cx="11165245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b="1" i="1" dirty="0" smtClean="0"/>
                  <a:t>   Ориентированным </a:t>
                </a:r>
                <a:r>
                  <a:rPr lang="ru-RU" sz="3200" b="1" i="1" dirty="0"/>
                  <a:t>деревом </a:t>
                </a:r>
                <a:r>
                  <a:rPr lang="ru-RU" sz="3200" dirty="0" smtClean="0"/>
                  <a:t>(</a:t>
                </a:r>
                <a:r>
                  <a:rPr lang="ru-RU" sz="3200" dirty="0" err="1" smtClean="0"/>
                  <a:t>ордеревом</a:t>
                </a:r>
                <a:r>
                  <a:rPr lang="ru-RU" sz="3200" dirty="0"/>
                  <a:t>, или корневым деревом) называется орграф со следующими </a:t>
                </a:r>
                <a:r>
                  <a:rPr lang="ru-RU" sz="3200" dirty="0" smtClean="0"/>
                  <a:t>свойствами</a:t>
                </a:r>
                <a:r>
                  <a:rPr lang="en-US" sz="3200" dirty="0" smtClean="0"/>
                  <a:t>:</a:t>
                </a:r>
              </a:p>
              <a:p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1. Существует единственный узел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200" dirty="0" smtClean="0"/>
                  <a:t>, </a:t>
                </a:r>
                <a:r>
                  <a:rPr lang="ru-RU" sz="3200" dirty="0" err="1"/>
                  <a:t>полустепень</a:t>
                </a:r>
                <a:r>
                  <a:rPr lang="ru-RU" sz="3200" dirty="0"/>
                  <a:t> захода которого равна </a:t>
                </a:r>
                <a:r>
                  <a:rPr lang="ru-RU" sz="3200" i="1" dirty="0" smtClean="0"/>
                  <a:t>0</a:t>
                </a:r>
                <a:r>
                  <a:rPr lang="ru-RU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200" i="1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ru-RU" sz="3200" i="1" dirty="0"/>
                  <a:t>) = 0</a:t>
                </a:r>
                <a:r>
                  <a:rPr lang="ru-RU" sz="3200" dirty="0"/>
                  <a:t>. Он называется </a:t>
                </a:r>
                <a:r>
                  <a:rPr lang="ru-RU" sz="3200" b="1" i="1" dirty="0"/>
                  <a:t>корнем</a:t>
                </a:r>
                <a:r>
                  <a:rPr lang="ru-RU" sz="3200" i="1" dirty="0"/>
                  <a:t> </a:t>
                </a:r>
                <a:r>
                  <a:rPr lang="ru-RU" sz="3200" dirty="0" err="1"/>
                  <a:t>ордерева</a:t>
                </a:r>
                <a:r>
                  <a:rPr lang="ru-RU" sz="3200" dirty="0"/>
                  <a:t>. </a:t>
                </a:r>
              </a:p>
              <a:p>
                <a:r>
                  <a:rPr lang="ru-RU" sz="3200" dirty="0"/>
                  <a:t>2. </a:t>
                </a:r>
                <a:r>
                  <a:rPr lang="ru-RU" sz="3200" dirty="0" err="1"/>
                  <a:t>Полустепень</a:t>
                </a:r>
                <a:r>
                  <a:rPr lang="ru-RU" sz="3200" dirty="0"/>
                  <a:t> захода всех остальных узлов равна </a:t>
                </a:r>
                <a:r>
                  <a:rPr lang="ru-RU" sz="3200" i="1" dirty="0" smtClean="0"/>
                  <a:t>1</a:t>
                </a:r>
                <a:r>
                  <a:rPr lang="ru-RU" sz="32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ru-RU" sz="3200" i="1" dirty="0" smtClean="0"/>
                  <a:t>(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ru-RU" sz="3200" i="1" dirty="0"/>
                  <a:t>) = 1</a:t>
                </a:r>
                <a:r>
                  <a:rPr lang="ru-RU" sz="3200" dirty="0"/>
                  <a:t>. </a:t>
                </a:r>
              </a:p>
              <a:p>
                <a:r>
                  <a:rPr lang="ru-RU" sz="3200" dirty="0"/>
                  <a:t>3. Каждый узел достижим из корня.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57" y="1472096"/>
                <a:ext cx="11165245" cy="3816429"/>
              </a:xfrm>
              <a:prstGeom prst="rect">
                <a:avLst/>
              </a:prstGeom>
              <a:blipFill rotWithShape="1">
                <a:blip r:embed="rId2"/>
                <a:stretch>
                  <a:fillRect l="-1365" t="-2073" r="-13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853125" y="403378"/>
            <a:ext cx="1098851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5400" b="1" dirty="0" smtClean="0"/>
              <a:t>Ориентированные деревья</a:t>
            </a:r>
            <a:endParaRPr lang="ru-RU" sz="5400" b="1" i="1" dirty="0"/>
          </a:p>
        </p:txBody>
      </p:sp>
    </p:spTree>
    <p:extLst>
      <p:ext uri="{BB962C8B-B14F-4D97-AF65-F5344CB8AC3E}">
        <p14:creationId xmlns:p14="http://schemas.microsoft.com/office/powerpoint/2010/main" val="259325575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649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 </a:t>
                </a:r>
                <a:r>
                  <a:rPr lang="ru-RU" sz="3200" b="1" dirty="0" smtClean="0"/>
                  <a:t>Теорема 9.</a:t>
                </a:r>
                <a:r>
                  <a:rPr lang="en-US" sz="3200" dirty="0" smtClean="0"/>
                  <a:t> </a:t>
                </a:r>
                <a:r>
                  <a:rPr lang="ru-RU" sz="3200" dirty="0" smtClean="0"/>
                  <a:t>Для </a:t>
                </a:r>
                <a:r>
                  <a:rPr lang="ru-RU" sz="3200" dirty="0"/>
                  <a:t>графа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3200" dirty="0"/>
                  <a:t>, имеющего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i="1" dirty="0" smtClean="0"/>
                  <a:t> </a:t>
                </a:r>
                <a:r>
                  <a:rPr lang="ru-RU" sz="3200" dirty="0" smtClean="0"/>
                  <a:t>вершин</a:t>
                </a:r>
                <a:r>
                  <a:rPr lang="en-US" sz="3200" dirty="0" smtClean="0"/>
                  <a:t> </a:t>
                </a:r>
                <a:endParaRPr lang="ru-RU" sz="3200" dirty="0" smtClean="0"/>
              </a:p>
              <a:p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ru-RU" sz="3200" dirty="0"/>
                  <a:t>равносильны следующие свойства</a:t>
                </a:r>
                <a:r>
                  <a:rPr lang="ru-RU" sz="3200" dirty="0" smtClean="0"/>
                  <a:t>:</a:t>
                </a:r>
              </a:p>
              <a:p>
                <a:endParaRPr lang="en-US" sz="3200" dirty="0" smtClean="0"/>
              </a:p>
              <a:p>
                <a:pPr lvl="0"/>
                <a:r>
                  <a:rPr lang="en-US" sz="3200" dirty="0"/>
                  <a:t> </a:t>
                </a:r>
                <a:r>
                  <a:rPr lang="en-US" sz="3200" dirty="0" smtClean="0"/>
                  <a:t>1)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/>
                  <a:t> </a:t>
                </a:r>
                <a:r>
                  <a:rPr lang="ru-RU" sz="3200" dirty="0"/>
                  <a:t>связен и не содержит циклов</a:t>
                </a:r>
                <a:r>
                  <a:rPr lang="ru-RU" sz="3200" dirty="0" smtClean="0"/>
                  <a:t>;</a:t>
                </a:r>
                <a:endParaRPr lang="ru-RU" sz="3200" dirty="0"/>
              </a:p>
              <a:p>
                <a:pPr lvl="0"/>
                <a:r>
                  <a:rPr lang="en-US" sz="3200" dirty="0" smtClean="0"/>
                  <a:t> 2)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не содержит циклов и имеет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/>
                  <a:t>ребро;</a:t>
                </a:r>
              </a:p>
              <a:p>
                <a:pPr lvl="0"/>
                <a:r>
                  <a:rPr lang="en-US" sz="3200" dirty="0" smtClean="0"/>
                  <a:t> 3)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связен и имеет </a:t>
                </a:r>
                <a14:m>
                  <m:oMath xmlns:m="http://schemas.openxmlformats.org/officeDocument/2006/math"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ru-RU" sz="3200" b="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3200" dirty="0" smtClean="0"/>
                  <a:t>ребро</a:t>
                </a:r>
                <a:r>
                  <a:rPr lang="en-US" sz="3200" dirty="0" smtClean="0"/>
                  <a:t>;</a:t>
                </a:r>
                <a:endParaRPr lang="ru-RU" sz="3200" dirty="0"/>
              </a:p>
              <a:p>
                <a:pPr lvl="0"/>
                <a:r>
                  <a:rPr lang="en-US" sz="3200" dirty="0" smtClean="0"/>
                  <a:t> 4)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/>
                  <a:t>не содержит циклов, но добавление ребра между любыми его вершинами приводит к образованию цикла;</a:t>
                </a:r>
              </a:p>
              <a:p>
                <a:pPr lvl="0"/>
                <a:r>
                  <a:rPr lang="en-US" sz="3200" dirty="0" smtClean="0"/>
                  <a:t> 5)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связен и все его ребра являются перешейками;</a:t>
                </a:r>
              </a:p>
              <a:p>
                <a:pPr lvl="0"/>
                <a:r>
                  <a:rPr lang="ru-RU" sz="3200" dirty="0" smtClean="0"/>
                  <a:t> 6) Всякая пара вершин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ru-RU" sz="3200" dirty="0" smtClean="0"/>
                  <a:t>соединена только одной цепью.</a:t>
                </a:r>
              </a:p>
              <a:p>
                <a:pPr lvl="0"/>
                <a:endParaRPr lang="ru-RU" sz="3200" dirty="0" smtClean="0"/>
              </a:p>
              <a:p>
                <a:r>
                  <a:rPr lang="ru-RU" sz="3200" dirty="0" smtClean="0"/>
                  <a:t>  </a:t>
                </a:r>
                <a:endParaRPr lang="ru-RU" sz="3200" dirty="0"/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6494085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1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819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/>
                  <a:t>Доказательство</a:t>
                </a:r>
                <a:r>
                  <a:rPr lang="ru-RU" sz="3200" dirty="0"/>
                  <a:t>  этой  теоремы  можно  провести,  показав  цепочку следствий 1→2→3→4→5→6→1. </a:t>
                </a:r>
              </a:p>
              <a:p>
                <a:r>
                  <a:rPr lang="ru-RU" sz="3200" dirty="0"/>
                  <a:t>Если  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 и  не  имеет  циклов,  то цикломатическое  число 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+1=0</m:t>
                    </m:r>
                  </m:oMath>
                </a14:m>
                <a:r>
                  <a:rPr lang="ru-RU" sz="3200" dirty="0"/>
                  <a:t>,  откуда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 содержит циклов 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𝟏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𝟐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b="1" dirty="0"/>
                  <a:t>. </a:t>
                </a:r>
              </a:p>
              <a:p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 имеет  циклов,  то</a:t>
                </a:r>
                <a:r>
                  <a:rPr lang="ru-RU" sz="3200" dirty="0" smtClean="0"/>
                  <a:t>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=0</m:t>
                    </m:r>
                  </m:oMath>
                </a14:m>
                <a:r>
                  <a:rPr lang="ru-RU" sz="3200" dirty="0"/>
                  <a:t>,  причем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, т.е. 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0</m:t>
                    </m:r>
                  </m:oMath>
                </a14:m>
                <a:r>
                  <a:rPr lang="ru-RU" sz="3200" dirty="0"/>
                  <a:t>, откуда получаем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1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𝟐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𝟑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5016758"/>
              </a:xfrm>
              <a:prstGeom prst="rect">
                <a:avLst/>
              </a:prstGeom>
              <a:blipFill rotWithShape="1">
                <a:blip r:embed="rId2"/>
                <a:stretch>
                  <a:fillRect l="-1444" t="-1580" r="-6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594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0199" y="691881"/>
                <a:ext cx="1098448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 и имеет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(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−1) </m:t>
                    </m:r>
                  </m:oMath>
                </a14:m>
                <a:r>
                  <a:rPr lang="ru-RU" sz="3200" dirty="0"/>
                  <a:t>ребро, то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</m:t>
                    </m:r>
                  </m:oMath>
                </a14:m>
                <a:r>
                  <a:rPr lang="ru-RU" sz="3200" dirty="0"/>
                  <a:t>,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 = 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. Отсюда </a:t>
                </a:r>
                <a14:m>
                  <m:oMath xmlns:m="http://schemas.openxmlformats.org/officeDocument/2006/math">
                    <m:r>
                      <a:rPr lang="ru-RU" sz="3200">
                        <a:latin typeface="Cambria Math"/>
                        <a:sym typeface="Symbol"/>
                      </a:rPr>
                      <m:t> </m:t>
                    </m:r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= 0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циклов. Если добавить одно ребро, получим связный 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с числом ребер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′= 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</m:oMath>
                </a14:m>
                <a:r>
                  <a:rPr lang="ru-RU" sz="3200" dirty="0"/>
                  <a:t>. Цикломатическое число этого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′=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+1=1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содержит один цикл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𝟑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𝟒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99" y="691881"/>
                <a:ext cx="10984488" cy="3539430"/>
              </a:xfrm>
              <a:prstGeom prst="rect">
                <a:avLst/>
              </a:prstGeom>
              <a:blipFill rotWithShape="1">
                <a:blip r:embed="rId2"/>
                <a:stretch>
                  <a:fillRect l="-1444" t="-22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91689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06" y="691881"/>
                <a:ext cx="11699912" cy="558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циклов, но добавление одного ребра ведет к образованию цикла, 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связен, так как в противном случае в графе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должны  существовать две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не соединенные никакой цепью и такие, что добавление ребра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(</m:t>
                        </m:r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 не привело бы к образованию цикла. </a:t>
                </a:r>
                <a:endParaRPr lang="en-US" sz="3200" dirty="0"/>
              </a:p>
              <a:p>
                <a:r>
                  <a:rPr lang="en-US" sz="3200" dirty="0"/>
                  <a:t>	</a:t>
                </a:r>
                <a:r>
                  <a:rPr lang="ru-RU" sz="3200" dirty="0"/>
                  <a:t>Все ребра графа являются перешейками, т.к. удаление любого из них приводит к графу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, для которого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  <a:sym typeface="Symbol"/>
                      </a:rPr>
                      <m:t></m:t>
                    </m:r>
                    <m:r>
                      <a:rPr lang="ru-RU" sz="3200" i="1">
                        <a:latin typeface="Cambria Math"/>
                      </a:rPr>
                      <m:t> ′=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=0</m:t>
                    </m:r>
                  </m:oMath>
                </a14:m>
                <a:r>
                  <a:rPr lang="ru-RU" sz="3200" dirty="0"/>
                  <a:t>, причем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>
                            <a:latin typeface="Cambria Math"/>
                          </a:rPr>
                        </m:ctrlPr>
                      </m:sSupPr>
                      <m:e>
                        <m:r>
                          <a:rPr lang="ru-RU" sz="3200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ru-RU" sz="32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𝑁</m:t>
                    </m:r>
                    <m:r>
                      <a:rPr lang="ru-RU" sz="3200" i="1">
                        <a:latin typeface="Cambria Math"/>
                      </a:rPr>
                      <m:t>−1=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−2 </m:t>
                    </m:r>
                  </m:oMath>
                </a14:m>
                <a:r>
                  <a:rPr lang="ru-RU" sz="3200" dirty="0"/>
                  <a:t>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 </m:t>
                    </m:r>
                  </m:oMath>
                </a14:m>
                <a:r>
                  <a:rPr lang="ru-RU" sz="3200" dirty="0"/>
                  <a:t>и, следовательно,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𝑞</m:t>
                    </m:r>
                    <m:r>
                      <a:rPr lang="ru-RU" sz="3200" i="1">
                        <a:latin typeface="Cambria Math"/>
                      </a:rPr>
                      <m:t> = 2</m:t>
                    </m:r>
                  </m:oMath>
                </a14:m>
                <a:r>
                  <a:rPr lang="ru-RU" sz="3200" dirty="0"/>
                  <a:t>, т.е.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′</m:t>
                    </m:r>
                  </m:oMath>
                </a14:m>
                <a:r>
                  <a:rPr lang="ru-RU" sz="3200" dirty="0"/>
                  <a:t> не является связным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𝟒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𝟓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 </a:t>
                </a:r>
              </a:p>
              <a:p>
                <a:endParaRPr lang="ru-RU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6" y="691881"/>
                <a:ext cx="11699912" cy="5588325"/>
              </a:xfrm>
              <a:prstGeom prst="rect">
                <a:avLst/>
              </a:prstGeom>
              <a:blipFill rotWithShape="1">
                <a:blip r:embed="rId2"/>
                <a:stretch>
                  <a:fillRect l="-1302" t="-1418" r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8635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59068" y="100361"/>
            <a:ext cx="10526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 </a:t>
            </a:r>
            <a:r>
              <a:rPr lang="ru-RU" sz="4000" b="1" dirty="0" smtClean="0"/>
              <a:t> </a:t>
            </a:r>
            <a:endParaRPr lang="ru-RU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4406" y="691881"/>
                <a:ext cx="11699912" cy="5656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i="1" dirty="0" smtClean="0"/>
                  <a:t>Доказательство (продолжение)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связен, то всякая пара его вершин соединена цепью. В силу того, что все ребра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являются перешейками, существует единственная цепь, соединяющая любую пару вершин</a:t>
                </a:r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т.к. в противном случае удаление ребра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(</m:t>
                        </m:r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не нарушило бы связности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  <m:r>
                      <a:rPr lang="ru-RU" sz="3200" i="1">
                        <a:latin typeface="Cambria Math"/>
                      </a:rPr>
                      <m:t> </m:t>
                    </m:r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𝟓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𝟔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.</a:t>
                </a:r>
              </a:p>
              <a:p>
                <a:r>
                  <a:rPr lang="en-US" sz="3200" dirty="0" smtClean="0"/>
                  <a:t>	</a:t>
                </a:r>
                <a:r>
                  <a:rPr lang="ru-RU" sz="3200" dirty="0" smtClean="0"/>
                  <a:t>Если </a:t>
                </a:r>
                <a:r>
                  <a:rPr lang="ru-RU" sz="3200" dirty="0"/>
                  <a:t>всякая пара вершин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соединена цепью, 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связен. Так как такая цепь единственная,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циклов: если бы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содержал циклы, то в нем нашлась бы пара вершин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3200" dirty="0"/>
                  <a:t>, соединенная более чем одной цепью </a:t>
                </a:r>
                <a14:m>
                  <m:oMath xmlns:m="http://schemas.openxmlformats.org/officeDocument/2006/math">
                    <m:r>
                      <a:rPr lang="ru-RU" sz="3200" b="1" i="1">
                        <a:latin typeface="Cambria Math"/>
                      </a:rPr>
                      <m:t>(</m:t>
                    </m:r>
                    <m:r>
                      <a:rPr lang="ru-RU" sz="3200" b="1" i="1">
                        <a:latin typeface="Cambria Math"/>
                      </a:rPr>
                      <m:t>𝟔</m:t>
                    </m:r>
                    <m:r>
                      <a:rPr lang="ru-RU" sz="3200" b="1" i="1">
                        <a:latin typeface="Cambria Math"/>
                      </a:rPr>
                      <m:t>→</m:t>
                    </m:r>
                    <m:r>
                      <a:rPr lang="ru-RU" sz="3200" b="1" i="1">
                        <a:latin typeface="Cambria Math"/>
                      </a:rPr>
                      <m:t>𝟏</m:t>
                    </m:r>
                    <m:r>
                      <a:rPr lang="ru-RU" sz="3200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sz="3200" dirty="0"/>
                  <a:t>, что и требовалось доказать.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6" y="691881"/>
                <a:ext cx="11699912" cy="5656933"/>
              </a:xfrm>
              <a:prstGeom prst="rect">
                <a:avLst/>
              </a:prstGeom>
              <a:blipFill rotWithShape="1">
                <a:blip r:embed="rId2"/>
                <a:stretch>
                  <a:fillRect l="-1302" t="-1401" r="-1875" b="-25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45919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6970" y="1836398"/>
            <a:ext cx="11126550" cy="4113987"/>
          </a:xfrm>
        </p:spPr>
        <p:txBody>
          <a:bodyPr/>
          <a:lstStyle/>
          <a:p>
            <a:pPr lvl="0"/>
            <a:endParaRPr lang="en-US" sz="3600" i="1" dirty="0">
              <a:solidFill>
                <a:prstClr val="black"/>
              </a:solidFill>
            </a:endParaRPr>
          </a:p>
          <a:p>
            <a:r>
              <a:rPr lang="en-US" sz="3600" i="1" dirty="0">
                <a:solidFill>
                  <a:prstClr val="black"/>
                </a:solidFill>
              </a:rPr>
              <a:t>  </a:t>
            </a:r>
            <a:r>
              <a:rPr lang="ru-RU" sz="3600" dirty="0"/>
              <a:t>Несвязный граф, компонентами связности которого являются деревья, называется </a:t>
            </a:r>
            <a:r>
              <a:rPr lang="ru-RU" sz="3600" b="1" i="1" dirty="0"/>
              <a:t>лесом</a:t>
            </a:r>
            <a:r>
              <a:rPr lang="ru-RU" sz="3600" i="1" dirty="0"/>
              <a:t>.</a:t>
            </a:r>
            <a:endParaRPr lang="ru-RU" sz="3600" dirty="0"/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0008868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:r>
                  <a:rPr lang="ru-RU" sz="3600" b="1" dirty="0" smtClean="0"/>
                  <a:t>Теорема </a:t>
                </a:r>
                <a:r>
                  <a:rPr lang="en-US" sz="3600" b="1" dirty="0" smtClean="0"/>
                  <a:t> 10</a:t>
                </a:r>
                <a:r>
                  <a:rPr lang="ru-RU" sz="3600" b="1" dirty="0" smtClean="0"/>
                  <a:t>. </a:t>
                </a:r>
                <a:r>
                  <a:rPr lang="ru-RU" sz="4000" dirty="0" smtClean="0"/>
                  <a:t>Граф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4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4000" dirty="0"/>
                  <a:t>тогда и только тогда содержит частичный граф, являющийся деревом, когда он связен.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087" t="-3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3547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32148" y="184071"/>
            <a:ext cx="1098851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Доказательство </a:t>
            </a:r>
            <a:endParaRPr lang="ru-RU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2202" y="925335"/>
                <a:ext cx="11887200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dirty="0" smtClean="0"/>
                  <a:t>- </a:t>
                </a:r>
                <a:r>
                  <a:rPr lang="ru-RU" sz="3200" dirty="0"/>
                  <a:t>на основе свойства 6 предыдущей теоремы каждая пара его вершин может быть соединена цепью.  </a:t>
                </a:r>
              </a:p>
              <a:p>
                <a:pPr marL="457200" indent="-457200">
                  <a:buFontTx/>
                  <a:buChar char="-"/>
                </a:pPr>
                <a:r>
                  <a:rPr lang="ru-RU" sz="3200" dirty="0" smtClean="0"/>
                  <a:t>Если </a:t>
                </a:r>
                <a:r>
                  <a:rPr lang="ru-RU" sz="3200" dirty="0"/>
                  <a:t>граф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не содержит циклов, то он сам является деревом по определению. </a:t>
                </a:r>
                <a:endParaRPr lang="ru-RU" sz="3200" dirty="0" smtClean="0"/>
              </a:p>
              <a:p>
                <a:pPr marL="457200" indent="-457200">
                  <a:buFontTx/>
                  <a:buChar char="-"/>
                </a:pPr>
                <a:r>
                  <a:rPr lang="ru-RU" sz="3200" dirty="0" smtClean="0"/>
                  <a:t>Предположим</a:t>
                </a:r>
                <a:r>
                  <a:rPr lang="ru-RU" sz="3200" dirty="0"/>
                  <a:t>, что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 содержит цикл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µ</m:t>
                    </m:r>
                  </m:oMath>
                </a14:m>
                <a:r>
                  <a:rPr lang="ru-RU" sz="3200" dirty="0"/>
                  <a:t>. Вычеркнем из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µ</m:t>
                    </m:r>
                  </m:oMath>
                </a14:m>
                <a:r>
                  <a:rPr lang="ru-RU" sz="3200" dirty="0"/>
                  <a:t> любое  ребро.  Получившийся  частичный  граф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,будет  связным,  т.к. удаление из цикла любого ребра не нарушает связности графа. </a:t>
                </a:r>
              </a:p>
              <a:p>
                <a:r>
                  <a:rPr lang="ru-RU" sz="32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 – дерево, доказательство закончено. </a:t>
                </a:r>
                <a:endParaRPr lang="ru-RU" sz="3200" dirty="0" smtClean="0"/>
              </a:p>
              <a:p>
                <a:r>
                  <a:rPr lang="ru-RU" sz="3200" dirty="0" smtClean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200" dirty="0"/>
                  <a:t> не имеет циклов, то он есть дерево и доказательство закончено. </a:t>
                </a:r>
                <a:endParaRPr lang="ru-RU" sz="3200" dirty="0" smtClean="0"/>
              </a:p>
              <a:p>
                <a:r>
                  <a:rPr lang="ru-RU" sz="3200" dirty="0" smtClean="0"/>
                  <a:t>Через  </a:t>
                </a:r>
                <a:r>
                  <a:rPr lang="ru-RU" sz="3200" dirty="0"/>
                  <a:t>несколько  шагов  получим  </a:t>
                </a:r>
                <a:r>
                  <a:rPr lang="ru-RU" sz="3200" dirty="0" smtClean="0"/>
                  <a:t>связный  </a:t>
                </a:r>
                <a:r>
                  <a:rPr lang="ru-RU" sz="3200" dirty="0"/>
                  <a:t>граф  без  циклов,  т.е. дерево, являющееся подграфом исходного графа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𝐺</m:t>
                    </m:r>
                  </m:oMath>
                </a14:m>
                <a:r>
                  <a:rPr lang="ru-RU" sz="3200" dirty="0"/>
                  <a:t>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02" y="925335"/>
                <a:ext cx="11887200" cy="6001643"/>
              </a:xfrm>
              <a:prstGeom prst="rect">
                <a:avLst/>
              </a:prstGeom>
              <a:blipFill rotWithShape="1">
                <a:blip r:embed="rId2"/>
                <a:stretch>
                  <a:fillRect l="-1385" t="-1321" r="-1538" b="-2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051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32148" y="184071"/>
            <a:ext cx="10988511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/>
              <a:t>Задача </a:t>
            </a:r>
            <a:r>
              <a:rPr lang="ru-RU" sz="3600" b="1" dirty="0"/>
              <a:t>о </a:t>
            </a:r>
            <a:r>
              <a:rPr lang="ru-RU" sz="3600" b="1" dirty="0" smtClean="0"/>
              <a:t>нефтепроводе </a:t>
            </a:r>
          </a:p>
          <a:p>
            <a:pPr algn="ctr"/>
            <a:r>
              <a:rPr lang="ru-RU" sz="3600" b="1" dirty="0" smtClean="0"/>
              <a:t>(минимальном </a:t>
            </a:r>
            <a:r>
              <a:rPr lang="ru-RU" sz="3600" b="1" dirty="0" err="1" smtClean="0"/>
              <a:t>остовном</a:t>
            </a:r>
            <a:r>
              <a:rPr lang="ru-RU" sz="3600" b="1" dirty="0" smtClean="0"/>
              <a:t> дереве)</a:t>
            </a:r>
            <a:endParaRPr lang="ru-RU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546" y="1586347"/>
                <a:ext cx="11057113" cy="3720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200" b="1" dirty="0" smtClean="0"/>
                  <a:t>   Постановка </a:t>
                </a:r>
                <a:r>
                  <a:rPr lang="ru-RU" sz="3200" b="1" dirty="0"/>
                  <a:t>задачи</a:t>
                </a:r>
              </a:p>
              <a:p>
                <a:r>
                  <a:rPr lang="ru-RU" sz="3200" dirty="0" smtClean="0"/>
                  <a:t>   Предположим</a:t>
                </a:r>
                <a:r>
                  <a:rPr lang="ru-RU" sz="3200" dirty="0"/>
                  <a:t>, что имеется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3200" dirty="0" smtClean="0"/>
                  <a:t> </a:t>
                </a:r>
                <a:r>
                  <a:rPr lang="ru-RU" sz="3200" dirty="0"/>
                  <a:t>городов, которые нужно соединить неф­тепроводом (электролинией, газопроводом). Стоимость строительства нефтепровода между </a:t>
                </a:r>
                <a:r>
                  <a:rPr lang="ru-RU" sz="3200" dirty="0" smtClean="0"/>
                  <a:t>городами</a:t>
                </a:r>
                <a:r>
                  <a:rPr lang="en-US" sz="3200" dirty="0" smtClean="0"/>
                  <a:t> </a:t>
                </a:r>
                <a:endParaRPr lang="ru-RU" sz="3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3200" i="1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i="1" dirty="0" smtClean="0"/>
                  <a:t> </a:t>
                </a:r>
                <a:r>
                  <a:rPr lang="ru-RU" sz="3200" dirty="0" smtClean="0"/>
                  <a:t>задана</a:t>
                </a:r>
                <a:r>
                  <a:rPr lang="ru-RU" sz="3200" dirty="0"/>
                  <a:t>. </a:t>
                </a:r>
                <a:endParaRPr lang="en-US" sz="3200" dirty="0" smtClean="0"/>
              </a:p>
              <a:p>
                <a:r>
                  <a:rPr lang="ru-RU" sz="3200" dirty="0" smtClean="0"/>
                  <a:t>   Как </a:t>
                </a:r>
                <a:r>
                  <a:rPr lang="ru-RU" sz="3200" dirty="0"/>
                  <a:t>построить самый деше­вый нефтепровод, связывающий </a:t>
                </a:r>
                <a:endParaRPr lang="en-US" sz="3200" dirty="0" smtClean="0"/>
              </a:p>
              <a:p>
                <a:r>
                  <a:rPr lang="ru-RU" sz="3200" dirty="0" smtClean="0"/>
                  <a:t>все </a:t>
                </a:r>
                <a:r>
                  <a:rPr lang="ru-RU" sz="3200" dirty="0"/>
                  <a:t>города?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46" y="1586347"/>
                <a:ext cx="11057113" cy="3720827"/>
              </a:xfrm>
              <a:prstGeom prst="rect">
                <a:avLst/>
              </a:prstGeom>
              <a:blipFill rotWithShape="1">
                <a:blip r:embed="rId2"/>
                <a:stretch>
                  <a:fillRect l="-1433" t="-2128" r="-276" b="-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04646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416" y="172995"/>
            <a:ext cx="11528854" cy="6685005"/>
          </a:xfrm>
        </p:spPr>
        <p:txBody>
          <a:bodyPr>
            <a:normAutofit/>
          </a:bodyPr>
          <a:lstStyle/>
          <a:p>
            <a:r>
              <a:rPr lang="ru-RU" sz="3200" dirty="0" smtClean="0"/>
              <a:t>   Граф</a:t>
            </a:r>
            <a:r>
              <a:rPr lang="ru-RU" sz="3200" dirty="0"/>
              <a:t>, состоящий из вершин и соединяющих их ребер, </a:t>
            </a:r>
            <a:r>
              <a:rPr lang="ru-RU" sz="3200" dirty="0" smtClean="0"/>
              <a:t>называется </a:t>
            </a:r>
            <a:r>
              <a:rPr lang="ru-RU" sz="3200" b="1" i="1" dirty="0" smtClean="0"/>
              <a:t>неориентированным</a:t>
            </a:r>
            <a:r>
              <a:rPr lang="ru-RU" sz="3200" dirty="0"/>
              <a:t>, а граф, состоящий из вершин и соединяющих </a:t>
            </a:r>
            <a:r>
              <a:rPr lang="ru-RU" sz="3200" dirty="0" smtClean="0"/>
              <a:t>их дуг </a:t>
            </a:r>
            <a:r>
              <a:rPr lang="ru-RU" sz="3200" dirty="0"/>
              <a:t>– </a:t>
            </a:r>
            <a:r>
              <a:rPr lang="ru-RU" sz="3200" b="1" i="1" dirty="0"/>
              <a:t>ориентированным</a:t>
            </a:r>
            <a:r>
              <a:rPr lang="ru-RU" sz="3200" dirty="0"/>
              <a:t> (орграфом). Графы, содержащие как ребра</a:t>
            </a:r>
            <a:r>
              <a:rPr lang="ru-RU" sz="3200" dirty="0" smtClean="0"/>
              <a:t>, так </a:t>
            </a:r>
            <a:r>
              <a:rPr lang="ru-RU" sz="3200" dirty="0"/>
              <a:t>и дуги, именуются </a:t>
            </a:r>
            <a:r>
              <a:rPr lang="ru-RU" sz="3200" b="1" i="1" dirty="0"/>
              <a:t>смешанными</a:t>
            </a:r>
            <a:r>
              <a:rPr lang="ru-RU" sz="3200" i="1" dirty="0" smtClean="0"/>
              <a:t>.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Геометрической интерпретацией графа является рассматриваемая в евклидовом пространстве фигура, состоящая из </a:t>
            </a:r>
            <a:r>
              <a:rPr lang="ru-RU" sz="3200" dirty="0" smtClean="0"/>
              <a:t>точек </a:t>
            </a:r>
            <a:r>
              <a:rPr lang="ru-RU" sz="3200" dirty="0"/>
              <a:t>и соединяющих их линий, являющихся либо дугами эллипсов, либо отрезками прямых. </a:t>
            </a:r>
            <a:endParaRPr lang="ru-RU" sz="3200" dirty="0" smtClean="0"/>
          </a:p>
          <a:p>
            <a:r>
              <a:rPr lang="ru-RU" sz="3200" dirty="0"/>
              <a:t>Если все линии фигуры направленные, то это геометрическая интерпретация орграфа, если все линии ненаправленные – геометрическая интерпретация неориентированного графа.</a:t>
            </a:r>
          </a:p>
          <a:p>
            <a:r>
              <a:rPr lang="ru-RU" sz="3200" dirty="0" smtClean="0"/>
              <a:t>Геометрическая </a:t>
            </a:r>
            <a:r>
              <a:rPr lang="ru-RU" sz="3200" dirty="0"/>
              <a:t>интерпретация смешанного графа содержит как направленные, так и ненаправленные линии. </a:t>
            </a:r>
          </a:p>
        </p:txBody>
      </p:sp>
    </p:spTree>
    <p:extLst>
      <p:ext uri="{BB962C8B-B14F-4D97-AF65-F5344CB8AC3E}">
        <p14:creationId xmlns:p14="http://schemas.microsoft.com/office/powerpoint/2010/main" val="3607613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4008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ru-RU" sz="3200" b="1" dirty="0">
                <a:latin typeface="+mn-lt"/>
                <a:ea typeface="+mn-ea"/>
                <a:cs typeface="+mn-cs"/>
              </a:rPr>
              <a:t>Задача о </a:t>
            </a:r>
            <a:r>
              <a:rPr lang="ru-RU" sz="3200" b="1" dirty="0" smtClean="0">
                <a:latin typeface="+mn-lt"/>
                <a:ea typeface="+mn-ea"/>
                <a:cs typeface="+mn-cs"/>
              </a:rPr>
              <a:t>нефтепроводе: </a:t>
            </a:r>
            <a:r>
              <a:rPr lang="ru-RU" sz="3200" b="1" i="1" dirty="0" smtClean="0">
                <a:latin typeface="+mn-lt"/>
                <a:ea typeface="+mn-ea"/>
                <a:cs typeface="+mn-cs"/>
              </a:rPr>
              <a:t>построение графа</a:t>
            </a:r>
            <a:endParaRPr lang="ru-RU" sz="3200" b="1" i="1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922338"/>
                <a:ext cx="10515600" cy="4956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Построим </a:t>
                </a:r>
                <a:r>
                  <a:rPr lang="ru-RU" sz="3600" dirty="0"/>
                  <a:t>граф, вершинами которого обозначены города, а ребрами возможные нефтепроводы между ними. </a:t>
                </a:r>
                <a:r>
                  <a:rPr lang="ru-RU" sz="3600" dirty="0" smtClean="0"/>
                  <a:t>      </a:t>
                </a:r>
              </a:p>
              <a:p>
                <a:pPr marL="0" indent="0">
                  <a:buNone/>
                </a:pPr>
                <a:r>
                  <a:rPr lang="ru-RU" sz="3600" dirty="0"/>
                  <a:t> </a:t>
                </a:r>
                <a:r>
                  <a:rPr lang="ru-RU" sz="3600" dirty="0" smtClean="0"/>
                  <a:t> Каждому </a:t>
                </a:r>
                <a:r>
                  <a:rPr lang="ru-RU" sz="3600" dirty="0"/>
                  <a:t>ребру графа </a:t>
                </a:r>
                <a14:m>
                  <m:oMath xmlns:m="http://schemas.openxmlformats.org/officeDocument/2006/math">
                    <m:r>
                      <a:rPr lang="ru-RU" sz="3600" b="0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 smtClean="0">
                        <a:latin typeface="Cambria Math"/>
                      </a:rPr>
                      <m:t>)</m:t>
                    </m:r>
                    <m:r>
                      <a:rPr lang="en-US" sz="36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ru-RU" sz="3600" dirty="0" smtClean="0"/>
                  <a:t>по­ставим </a:t>
                </a:r>
                <a:r>
                  <a:rPr lang="ru-RU" sz="3600" dirty="0"/>
                  <a:t>в соответствие число </a:t>
                </a:r>
                <a:r>
                  <a:rPr lang="en-US" sz="3600" i="1" dirty="0" smtClean="0"/>
                  <a:t>l</a:t>
                </a:r>
                <a14:m>
                  <m:oMath xmlns:m="http://schemas.openxmlformats.org/officeDocument/2006/math">
                    <m:r>
                      <a:rPr lang="ru-RU" sz="3600" b="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3600" dirty="0" smtClean="0"/>
                  <a:t>, </a:t>
                </a:r>
                <a:r>
                  <a:rPr lang="ru-RU" sz="3600" dirty="0"/>
                  <a:t>равное стоимости строительства нефтепровода на участке </a:t>
                </a:r>
                <a14:m>
                  <m:oMath xmlns:m="http://schemas.openxmlformats.org/officeDocument/2006/math">
                    <m:r>
                      <a:rPr lang="ru-RU" sz="3600" b="0" i="1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600" b="0" i="1" dirty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3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0" i="1" dirty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600" b="0" i="1" dirty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ru-RU" sz="3600" b="0" i="1" dirty="0">
                        <a:latin typeface="Cambria Math"/>
                      </a:rPr>
                      <m:t>)</m:t>
                    </m:r>
                  </m:oMath>
                </a14:m>
                <a:r>
                  <a:rPr lang="ru-RU" sz="3600" i="1" dirty="0" smtClean="0"/>
                  <a:t>.</a:t>
                </a:r>
                <a:endParaRPr lang="en-US" sz="3600" i="1" dirty="0" smtClean="0"/>
              </a:p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Задача </a:t>
                </a:r>
                <a:r>
                  <a:rPr lang="ru-RU" sz="3600" dirty="0"/>
                  <a:t>строительства самого дешевого нефтепровода сводится к следующей задаче на графе.</a:t>
                </a:r>
              </a:p>
            </p:txBody>
          </p:sp>
        </mc:Choice>
        <mc:Fallback xmlns="">
          <p:sp>
            <p:nvSpPr>
              <p:cNvPr id="5" name="Объект 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2338"/>
                <a:ext cx="10515600" cy="4956613"/>
              </a:xfrm>
              <a:prstGeom prst="rect">
                <a:avLst/>
              </a:prstGeom>
              <a:blipFill rotWithShape="1">
                <a:blip r:embed="rId2"/>
                <a:stretch>
                  <a:fillRect l="-1797" t="-2952" b="-36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146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367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ru-RU" sz="3200" b="1" dirty="0">
                <a:latin typeface="+mn-lt"/>
                <a:ea typeface="+mn-ea"/>
                <a:cs typeface="+mn-cs"/>
              </a:rPr>
              <a:t>Задача о нефтепроводе: графическая задача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13924" y="1129710"/>
                <a:ext cx="10515600" cy="391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3600" dirty="0" smtClean="0"/>
                  <a:t>  </a:t>
                </a:r>
                <a:r>
                  <a:rPr lang="ru-RU" sz="3600" dirty="0" smtClean="0"/>
                  <a:t>Задан </a:t>
                </a:r>
                <a:r>
                  <a:rPr lang="ru-RU" sz="3600" dirty="0"/>
                  <a:t>конечный неориентированный связный граф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 b="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sz="3600" dirty="0"/>
                  <a:t>каждому ребру которого </a:t>
                </a:r>
                <a:endParaRPr lang="en-US" sz="36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36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dirty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dirty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dirty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600" b="0" i="1" dirty="0" smtClean="0">
                        <a:latin typeface="Cambria Math"/>
                      </a:rPr>
                      <m:t>=</m:t>
                    </m:r>
                    <m:r>
                      <a:rPr lang="en-US" sz="3600" b="0" i="1" dirty="0" smtClean="0">
                        <a:latin typeface="Cambria Math"/>
                      </a:rPr>
                      <m:t>𝑒</m:t>
                    </m:r>
                    <m:r>
                      <a:rPr lang="en-US" sz="3600" b="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u-RU" sz="3600" dirty="0" smtClean="0"/>
                  <a:t>поставлено </a:t>
                </a:r>
                <a:r>
                  <a:rPr lang="ru-RU" sz="3600" dirty="0"/>
                  <a:t>в соответствие число </a:t>
                </a:r>
                <a:r>
                  <a:rPr lang="en-US" sz="3600" i="1" dirty="0" smtClean="0"/>
                  <a:t>l</a:t>
                </a:r>
                <a:r>
                  <a:rPr lang="ru-RU" sz="3600" i="1" dirty="0" smtClean="0"/>
                  <a:t>(</a:t>
                </a:r>
                <a14:m>
                  <m:oMath xmlns:m="http://schemas.openxmlformats.org/officeDocument/2006/math">
                    <m:r>
                      <a:rPr lang="en-US" sz="3600" b="0" i="1" dirty="0">
                        <a:latin typeface="Cambria Math"/>
                      </a:rPr>
                      <m:t>𝑒</m:t>
                    </m:r>
                  </m:oMath>
                </a14:m>
                <a:r>
                  <a:rPr lang="ru-RU" sz="3600" i="1" dirty="0" smtClean="0"/>
                  <a:t>)&gt;</a:t>
                </a:r>
                <a:r>
                  <a:rPr lang="ru-RU" sz="3600" i="1" dirty="0"/>
                  <a:t>0</a:t>
                </a:r>
                <a:r>
                  <a:rPr lang="ru-RU" sz="3600" i="1" dirty="0" smtClean="0"/>
                  <a:t>,</a:t>
                </a:r>
                <a:r>
                  <a:rPr lang="en-US" sz="3600" i="1" dirty="0" smtClean="0"/>
                  <a:t> </a:t>
                </a:r>
                <a:r>
                  <a:rPr lang="ru-RU" sz="3600" dirty="0" smtClean="0"/>
                  <a:t>называе­мое </a:t>
                </a:r>
                <a:r>
                  <a:rPr lang="ru-RU" sz="3600" dirty="0"/>
                  <a:t>длиной ребра</a:t>
                </a:r>
                <a:r>
                  <a:rPr lang="ru-RU" sz="3600" dirty="0" smtClean="0"/>
                  <a:t>.</a:t>
                </a:r>
              </a:p>
              <a:p>
                <a:pPr marL="0" indent="0">
                  <a:buNone/>
                </a:pPr>
                <a:r>
                  <a:rPr lang="ru-RU" sz="3600" dirty="0" smtClean="0"/>
                  <a:t> </a:t>
                </a:r>
                <a:r>
                  <a:rPr lang="en-US" sz="3600" dirty="0" smtClean="0"/>
                  <a:t>  </a:t>
                </a:r>
                <a:r>
                  <a:rPr lang="ru-RU" sz="3600" dirty="0" smtClean="0"/>
                  <a:t>Требуется </a:t>
                </a:r>
                <a:r>
                  <a:rPr lang="ru-RU" sz="3600" dirty="0"/>
                  <a:t>найти такой частичный граф-дерево графа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3600" b="1" i="1" dirty="0" smtClean="0"/>
                  <a:t> </a:t>
                </a:r>
                <a:r>
                  <a:rPr lang="ru-RU" sz="3600" dirty="0" smtClean="0"/>
                  <a:t>(</a:t>
                </a:r>
                <a:r>
                  <a:rPr lang="ru-RU" sz="3600" dirty="0"/>
                  <a:t>частичное дерево), общая длина ребер которого минимальна.</a:t>
                </a:r>
              </a:p>
            </p:txBody>
          </p:sp>
        </mc:Choice>
        <mc:Fallback>
          <p:sp>
            <p:nvSpPr>
              <p:cNvPr id="4" name="Объект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924" y="1129710"/>
                <a:ext cx="10515600" cy="3914918"/>
              </a:xfrm>
              <a:prstGeom prst="rect">
                <a:avLst/>
              </a:prstGeom>
              <a:blipFill rotWithShape="1">
                <a:blip r:embed="rId2"/>
                <a:stretch>
                  <a:fillRect l="-1797" t="-3733" r="-2261" b="-4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24968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</a:t>
            </a:r>
            <a:r>
              <a:rPr lang="ru-RU" sz="3200" b="1" dirty="0" err="1">
                <a:latin typeface="+mn-lt"/>
                <a:ea typeface="+mn-ea"/>
                <a:cs typeface="+mn-cs"/>
              </a:rPr>
              <a:t>Краскала</a:t>
            </a:r>
            <a:r>
              <a:rPr lang="ru-RU" sz="3200" b="1" dirty="0">
                <a:latin typeface="+mn-lt"/>
                <a:ea typeface="+mn-ea"/>
                <a:cs typeface="+mn-cs"/>
              </a:rPr>
              <a:t> (жадный)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168167" y="777766"/>
                <a:ext cx="12023833" cy="5583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1. </a:t>
                </a:r>
                <a:r>
                  <a:rPr lang="ru-RU" sz="3200" dirty="0" smtClean="0"/>
                  <a:t>Выбираем самое короткое ребро графа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200" dirty="0"/>
                  <a:t>, </a:t>
                </a:r>
                <a:r>
                  <a:rPr lang="ru-RU" sz="3200" dirty="0" smtClean="0"/>
                  <a:t>затем </a:t>
                </a:r>
                <a:r>
                  <a:rPr lang="ru-RU" sz="3200" dirty="0"/>
                  <a:t>самое короткое из </a:t>
                </a:r>
                <a:r>
                  <a:rPr lang="ru-RU" sz="3200" dirty="0" smtClean="0"/>
                  <a:t>оставшихся</a:t>
                </a:r>
                <a:r>
                  <a:rPr lang="en-US" sz="3200" dirty="0" smtClean="0"/>
                  <a:t> </a:t>
                </a:r>
                <a:r>
                  <a:rPr lang="ru-RU" sz="3200" dirty="0"/>
                  <a:t>ребро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2. Из  оставшихся  ребер  выбираем  самое  короткое  ребро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3200" dirty="0"/>
                  <a:t>  так, чтобы оно не образовывало цикла с выбранными </a:t>
                </a:r>
                <a:r>
                  <a:rPr lang="ru-RU" sz="3200" dirty="0" smtClean="0"/>
                  <a:t>ребрами</a:t>
                </a:r>
                <a:r>
                  <a:rPr lang="en-US" sz="3200" dirty="0"/>
                  <a:t>.</a:t>
                </a:r>
                <a:r>
                  <a:rPr lang="ru-RU" sz="3200" dirty="0" smtClean="0"/>
                  <a:t> </a:t>
                </a:r>
                <a:endParaRPr lang="ru-RU" sz="3200" dirty="0"/>
              </a:p>
              <a:p>
                <a:r>
                  <a:rPr lang="ru-RU" sz="3200" dirty="0"/>
                  <a:t>3. Продолжаем эту процедуру. На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𝑘</m:t>
                    </m:r>
                  </m:oMath>
                </a14:m>
                <a:r>
                  <a:rPr lang="ru-RU" sz="3200" dirty="0"/>
                  <a:t> -м шаге к выбранным ребрам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ru-RU" sz="32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ru-RU" sz="3200" i="1">
                            <a:latin typeface="Cambria Math"/>
                          </a:rPr>
                          <m:t>𝑘</m:t>
                        </m:r>
                        <m:r>
                          <a:rPr lang="ru-RU" sz="32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u-RU" sz="3200" dirty="0"/>
                  <a:t> добавляем самое короткое ребро из оставшихся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│</m:t>
                    </m:r>
                    <m:r>
                      <a:rPr lang="en-US" sz="3200" i="1">
                        <a:latin typeface="Cambria Math"/>
                      </a:rPr>
                      <m:t>𝐸</m:t>
                    </m:r>
                    <m:r>
                      <a:rPr lang="ru-RU" sz="3200" i="1">
                        <a:latin typeface="Cambria Math"/>
                      </a:rPr>
                      <m:t>│−(</m:t>
                    </m:r>
                    <m:r>
                      <a:rPr lang="ru-RU" sz="3200" i="1">
                        <a:latin typeface="Cambria Math"/>
                      </a:rPr>
                      <m:t>𝑘</m:t>
                    </m:r>
                    <m:r>
                      <a:rPr lang="ru-RU" sz="3200" i="1">
                        <a:latin typeface="Cambria Math"/>
                      </a:rPr>
                      <m:t>−1)</m:t>
                    </m:r>
                  </m:oMath>
                </a14:m>
                <a:r>
                  <a:rPr lang="ru-RU" sz="3200" dirty="0"/>
                  <a:t> ребер так, чтобы оно не образовывало цикла с выбранными </a:t>
                </a:r>
                <a:r>
                  <a:rPr lang="ru-RU" sz="3200" dirty="0" smtClean="0"/>
                  <a:t>ребрами</a:t>
                </a:r>
                <a:r>
                  <a:rPr lang="en-US" sz="3200" dirty="0"/>
                  <a:t>.</a:t>
                </a:r>
                <a:endParaRPr lang="ru-RU" sz="3200" dirty="0"/>
              </a:p>
              <a:p>
                <a:r>
                  <a:rPr lang="ru-RU" sz="3200" dirty="0"/>
                  <a:t>4. При </a:t>
                </a:r>
                <a14:m>
                  <m:oMath xmlns:m="http://schemas.openxmlformats.org/officeDocument/2006/math">
                    <m:r>
                      <a:rPr lang="ru-RU" sz="3200" i="1">
                        <a:latin typeface="Cambria Math"/>
                      </a:rPr>
                      <m:t>𝑘</m:t>
                    </m:r>
                    <m:r>
                      <a:rPr lang="ru-RU" sz="3200" i="1">
                        <a:latin typeface="Cambria Math"/>
                      </a:rPr>
                      <m:t>=</m:t>
                    </m:r>
                    <m:r>
                      <a:rPr lang="ru-RU" sz="3200" i="1">
                        <a:latin typeface="Cambria Math"/>
                      </a:rPr>
                      <m:t>𝑛</m:t>
                    </m:r>
                    <m:r>
                      <a:rPr lang="ru-RU" sz="3200" i="1">
                        <a:latin typeface="Cambria Math"/>
                      </a:rPr>
                      <m:t>−1</m:t>
                    </m:r>
                  </m:oMath>
                </a14:m>
                <a:r>
                  <a:rPr lang="ru-RU" sz="3200" dirty="0"/>
                  <a:t> процесс заканчивается. Получим граф без циклов 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3200" i="1">
                            <a:latin typeface="Cambria Math"/>
                          </a:rPr>
                          <m:t>𝑛</m:t>
                        </m:r>
                        <m:r>
                          <a:rPr lang="ru-RU" sz="32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ru-RU" sz="3200" dirty="0"/>
                  <a:t>-м ребром. На основании теоремы </a:t>
                </a:r>
                <a:r>
                  <a:rPr lang="ru-RU" sz="3200" dirty="0" smtClean="0"/>
                  <a:t>6 </a:t>
                </a:r>
                <a:r>
                  <a:rPr lang="ru-RU" sz="3200" dirty="0"/>
                  <a:t>(пункт 2) построенный граф есть </a:t>
                </a:r>
                <a:r>
                  <a:rPr lang="ru-RU" sz="3200" dirty="0" smtClean="0"/>
                  <a:t>дерево.</a:t>
                </a:r>
                <a:endParaRPr lang="ru-RU" sz="3200" dirty="0"/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7" y="777766"/>
                <a:ext cx="12023833" cy="5583836"/>
              </a:xfrm>
              <a:prstGeom prst="rect">
                <a:avLst/>
              </a:prstGeom>
              <a:blipFill rotWithShape="1">
                <a:blip r:embed="rId2"/>
                <a:stretch>
                  <a:fillRect l="-1318" t="-1310" r="-1268" b="-27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03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Прима (алгоритм ближайшего соседа)</a:t>
            </a:r>
          </a:p>
          <a:p>
            <a:endParaRPr lang="ru-RU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5614" y="2301766"/>
            <a:ext cx="11887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/>
              <a:t>Идея алгоритма</a:t>
            </a:r>
            <a:r>
              <a:rPr lang="ru-RU" sz="3200" dirty="0"/>
              <a:t>. На каждом шаге алгоритма будем достраивать </a:t>
            </a:r>
            <a:r>
              <a:rPr lang="ru-RU" sz="3200" dirty="0" err="1"/>
              <a:t>остовное</a:t>
            </a:r>
            <a:r>
              <a:rPr lang="ru-RU" sz="3200" dirty="0"/>
              <a:t> дерево </a:t>
            </a:r>
            <a:r>
              <a:rPr lang="en-US" sz="3200" i="1" cap="small" dirty="0"/>
              <a:t>T(</a:t>
            </a:r>
            <a:r>
              <a:rPr lang="en-US" sz="3200" i="1" cap="small" dirty="0" err="1"/>
              <a:t>Vt</a:t>
            </a:r>
            <a:r>
              <a:rPr lang="en-US" sz="3200" i="1" cap="small" dirty="0"/>
              <a:t>, Et</a:t>
            </a:r>
            <a:r>
              <a:rPr lang="ru-RU" sz="3200" dirty="0"/>
              <a:t>) следующим образом: к множеству ребер уже построенного дерева добавляем ребро минимального веса, один конец которого находится в множестве </a:t>
            </a:r>
            <a:r>
              <a:rPr lang="en-US" sz="3200" i="1" cap="small" dirty="0" err="1"/>
              <a:t>Vt</a:t>
            </a:r>
            <a:r>
              <a:rPr lang="en-US" sz="3200" dirty="0"/>
              <a:t> </a:t>
            </a:r>
            <a:r>
              <a:rPr lang="ru-RU" sz="3200" dirty="0"/>
              <a:t>, а второй — в множестве </a:t>
            </a:r>
            <a:r>
              <a:rPr lang="en-US" sz="3200" i="1" cap="small" dirty="0"/>
              <a:t>V \ </a:t>
            </a:r>
            <a:r>
              <a:rPr lang="en-US" sz="3200" i="1" cap="small" dirty="0" err="1"/>
              <a:t>Vt</a:t>
            </a:r>
            <a:r>
              <a:rPr lang="en-US" sz="3200" dirty="0"/>
              <a:t> </a:t>
            </a:r>
            <a:r>
              <a:rPr lang="ru-RU" sz="320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4227841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79863" y="138211"/>
            <a:ext cx="10917044" cy="6395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latin typeface="+mn-lt"/>
                <a:ea typeface="+mn-ea"/>
                <a:cs typeface="+mn-cs"/>
              </a:rPr>
              <a:t>Алгоритм Прима (алгоритм ближайшего соседа)</a:t>
            </a:r>
          </a:p>
          <a:p>
            <a:endParaRPr lang="ru-RU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1059" y="913641"/>
            <a:ext cx="11887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u="sng" dirty="0"/>
              <a:t>Шаг 0.</a:t>
            </a:r>
            <a:r>
              <a:rPr lang="ru-RU" sz="3200" dirty="0"/>
              <a:t> </a:t>
            </a:r>
            <a:r>
              <a:rPr lang="en-US" sz="3200" i="1" cap="small" dirty="0" err="1"/>
              <a:t>V</a:t>
            </a:r>
            <a:r>
              <a:rPr lang="en-US" sz="3200" i="1" cap="small" baseline="-25000" dirty="0" err="1"/>
              <a:t>t</a:t>
            </a:r>
            <a:r>
              <a:rPr lang="ru-RU" sz="3200" dirty="0"/>
              <a:t> := ∅;</a:t>
            </a:r>
            <a:r>
              <a:rPr lang="ru-RU" sz="3200" i="1" dirty="0"/>
              <a:t>E</a:t>
            </a:r>
            <a:r>
              <a:rPr lang="ru-RU" sz="3200" i="1" baseline="-25000" dirty="0"/>
              <a:t>T</a:t>
            </a:r>
            <a:r>
              <a:rPr lang="ru-RU" sz="3200" dirty="0"/>
              <a:t> := ∅;</a:t>
            </a:r>
          </a:p>
          <a:p>
            <a:r>
              <a:rPr lang="ru-RU" sz="3200" u="sng" dirty="0"/>
              <a:t>Шаг 1.</a:t>
            </a:r>
            <a:r>
              <a:rPr lang="ru-RU" sz="3200" dirty="0"/>
              <a:t> Выбираем в графе произвольную вершину </a:t>
            </a:r>
            <a:r>
              <a:rPr lang="ru-RU" sz="3200" i="1" dirty="0"/>
              <a:t>u</a:t>
            </a:r>
            <a:r>
              <a:rPr lang="ru-RU" sz="3200" dirty="0"/>
              <a:t> и инцидентное ей ребро минимального </a:t>
            </a:r>
            <a:r>
              <a:rPr lang="ru-RU" sz="3200" dirty="0" smtClean="0"/>
              <a:t>веса: </a:t>
            </a:r>
            <a:r>
              <a:rPr lang="en-US" sz="3200" dirty="0" smtClean="0"/>
              <a:t>(</a:t>
            </a:r>
            <a:r>
              <a:rPr lang="en-US" sz="3200" dirty="0" err="1"/>
              <a:t>u,v</a:t>
            </a:r>
            <a:r>
              <a:rPr lang="en-US" sz="3200" i="1" dirty="0"/>
              <a:t>)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/>
              <a:t>E| w(</a:t>
            </a:r>
            <a:r>
              <a:rPr lang="en-US" sz="3200" dirty="0" err="1"/>
              <a:t>u,v</a:t>
            </a:r>
            <a:r>
              <a:rPr lang="en-US" sz="3200" i="1" dirty="0"/>
              <a:t>) = min </a:t>
            </a:r>
            <a:r>
              <a:rPr lang="en-US" sz="3200" dirty="0"/>
              <a:t>{w(</a:t>
            </a:r>
            <a:r>
              <a:rPr lang="en-US" sz="3200" dirty="0" err="1"/>
              <a:t>u,v</a:t>
            </a:r>
            <a:r>
              <a:rPr lang="en-US" sz="3200" baseline="-25000" dirty="0" err="1"/>
              <a:t>i</a:t>
            </a:r>
            <a:r>
              <a:rPr lang="en-US" sz="3200" dirty="0"/>
              <a:t>)}, v</a:t>
            </a:r>
            <a:r>
              <a:rPr lang="en-US" sz="3200" baseline="-25000" dirty="0"/>
              <a:t>i</a:t>
            </a:r>
            <a:r>
              <a:rPr lang="en-US" sz="3200" cap="small" dirty="0"/>
              <a:t>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 smtClean="0"/>
              <a:t>V</a:t>
            </a:r>
            <a:r>
              <a:rPr lang="ru-RU" sz="3200" dirty="0" smtClean="0"/>
              <a:t>.</a:t>
            </a:r>
          </a:p>
          <a:p>
            <a:r>
              <a:rPr lang="en-US" sz="3200" dirty="0" smtClean="0"/>
              <a:t> </a:t>
            </a:r>
            <a:r>
              <a:rPr lang="ru-RU" sz="3200" dirty="0"/>
              <a:t>Т</a:t>
            </a:r>
            <a:r>
              <a:rPr lang="ru-RU" sz="3200" dirty="0" smtClean="0"/>
              <a:t>огда</a:t>
            </a:r>
            <a:r>
              <a:rPr lang="ru-RU" sz="3200" cap="small" dirty="0" smtClean="0"/>
              <a:t> </a:t>
            </a:r>
            <a:r>
              <a:rPr lang="en-US" sz="3200" cap="small" dirty="0" err="1"/>
              <a:t>V</a:t>
            </a:r>
            <a:r>
              <a:rPr lang="en-US" sz="3200" cap="small" baseline="-25000" dirty="0" err="1"/>
              <a:t>t</a:t>
            </a:r>
            <a:r>
              <a:rPr lang="en-US" sz="3200" i="1" dirty="0"/>
              <a:t> := </a:t>
            </a:r>
            <a:r>
              <a:rPr lang="en-US" sz="3200" dirty="0"/>
              <a:t>{</a:t>
            </a:r>
            <a:r>
              <a:rPr lang="en-US" sz="3200" dirty="0" err="1"/>
              <a:t>u,v</a:t>
            </a:r>
            <a:r>
              <a:rPr lang="en-US" sz="3200" dirty="0"/>
              <a:t>}, E</a:t>
            </a:r>
            <a:r>
              <a:rPr lang="en-US" sz="3200" baseline="-25000" dirty="0"/>
              <a:t>T</a:t>
            </a:r>
            <a:r>
              <a:rPr lang="en-US" sz="3200" i="1" dirty="0"/>
              <a:t> := </a:t>
            </a:r>
            <a:r>
              <a:rPr lang="en-US" sz="3200" dirty="0"/>
              <a:t>{(</a:t>
            </a:r>
            <a:r>
              <a:rPr lang="en-US" sz="3200" dirty="0" err="1"/>
              <a:t>u,v</a:t>
            </a:r>
            <a:r>
              <a:rPr lang="en-US" sz="3200" dirty="0"/>
              <a:t>)}.</a:t>
            </a:r>
            <a:endParaRPr lang="ru-RU" sz="3200" dirty="0"/>
          </a:p>
          <a:p>
            <a:r>
              <a:rPr lang="ru-RU" sz="3200" u="sng" dirty="0"/>
              <a:t>Шаг 2.</a:t>
            </a:r>
            <a:r>
              <a:rPr lang="ru-RU" sz="3200" dirty="0"/>
              <a:t> Из всех ребер, инцидентных только одной вершине из дерева </a:t>
            </a:r>
            <a:r>
              <a:rPr lang="ru-RU" sz="3200" i="1" dirty="0"/>
              <a:t>T</a:t>
            </a:r>
            <a:r>
              <a:rPr lang="ru-RU" sz="3200" dirty="0"/>
              <a:t>, выбираем ребро минимального веса</a:t>
            </a:r>
          </a:p>
          <a:p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i="1" dirty="0"/>
              <a:t>) </a:t>
            </a:r>
            <a:r>
              <a:rPr lang="en-US" sz="3200" dirty="0"/>
              <a:t>∊</a:t>
            </a:r>
            <a:r>
              <a:rPr lang="en-US" sz="3200" i="1" dirty="0"/>
              <a:t> </a:t>
            </a:r>
            <a:r>
              <a:rPr lang="en-US" sz="3200" dirty="0"/>
              <a:t>E| w(</a:t>
            </a:r>
            <a:r>
              <a:rPr lang="en-US" sz="3200" dirty="0" err="1"/>
              <a:t>u,v</a:t>
            </a:r>
            <a:r>
              <a:rPr lang="en-US" sz="3200" i="1" dirty="0"/>
              <a:t>) = min </a:t>
            </a:r>
            <a:r>
              <a:rPr lang="en-US" sz="3200" dirty="0"/>
              <a:t>{w(</a:t>
            </a:r>
            <a:r>
              <a:rPr lang="en-US" sz="3200" dirty="0" err="1"/>
              <a:t>u,v</a:t>
            </a:r>
            <a:r>
              <a:rPr lang="en-US" sz="3200" dirty="0" smtClean="0"/>
              <a:t>)}, </a:t>
            </a:r>
            <a:r>
              <a:rPr lang="ru-RU" sz="3200" dirty="0"/>
              <a:t>где </a:t>
            </a:r>
            <a:r>
              <a:rPr lang="en-US" sz="3200" dirty="0" err="1"/>
              <a:t>u∊V</a:t>
            </a:r>
            <a:r>
              <a:rPr lang="en-US" sz="3200" baseline="-25000" dirty="0" err="1"/>
              <a:t>T</a:t>
            </a:r>
            <a:r>
              <a:rPr lang="en-US" sz="3200" dirty="0"/>
              <a:t> ,</a:t>
            </a:r>
            <a:r>
              <a:rPr lang="en-US" sz="3200" dirty="0" err="1"/>
              <a:t>v∊</a:t>
            </a:r>
            <a:r>
              <a:rPr lang="en-US" sz="3200" dirty="0" err="1" smtClean="0"/>
              <a:t>V</a:t>
            </a:r>
            <a:r>
              <a:rPr lang="en-US" sz="3200" dirty="0" smtClean="0"/>
              <a:t>\V</a:t>
            </a:r>
            <a:r>
              <a:rPr lang="en-US" sz="3200" baseline="-25000" dirty="0" smtClean="0"/>
              <a:t>T</a:t>
            </a:r>
            <a:r>
              <a:rPr lang="ru-RU" sz="3200" dirty="0"/>
              <a:t>.</a:t>
            </a:r>
            <a:r>
              <a:rPr lang="ru-RU" sz="3200" dirty="0" smtClean="0"/>
              <a:t> </a:t>
            </a:r>
          </a:p>
          <a:p>
            <a:r>
              <a:rPr lang="ru-RU" sz="3200" dirty="0" smtClean="0"/>
              <a:t>Тогда </a:t>
            </a:r>
            <a:r>
              <a:rPr lang="en-US" sz="3200" i="1" cap="small" dirty="0" err="1"/>
              <a:t>Vt</a:t>
            </a:r>
            <a:r>
              <a:rPr lang="ru-RU" sz="3200" dirty="0"/>
              <a:t> := </a:t>
            </a:r>
            <a:r>
              <a:rPr lang="en-US" sz="3200" i="1" cap="small" dirty="0" err="1"/>
              <a:t>Vt</a:t>
            </a:r>
            <a:r>
              <a:rPr lang="en-US" sz="3200" dirty="0"/>
              <a:t> U</a:t>
            </a:r>
            <a:r>
              <a:rPr lang="ru-RU" sz="3200" dirty="0"/>
              <a:t> {</a:t>
            </a:r>
            <a:r>
              <a:rPr lang="en-US" sz="3200" dirty="0"/>
              <a:t>v</a:t>
            </a:r>
            <a:r>
              <a:rPr lang="ru-RU" sz="3200" dirty="0"/>
              <a:t>}, </a:t>
            </a:r>
            <a:r>
              <a:rPr lang="en-US" sz="3200" i="1" cap="small" dirty="0"/>
              <a:t>Et</a:t>
            </a:r>
            <a:r>
              <a:rPr lang="ru-RU" sz="3200" dirty="0"/>
              <a:t> := </a:t>
            </a:r>
            <a:r>
              <a:rPr lang="en-US" sz="3200" i="1" cap="small" dirty="0"/>
              <a:t>Et</a:t>
            </a:r>
            <a:r>
              <a:rPr lang="en-US" sz="3200" dirty="0"/>
              <a:t> U </a:t>
            </a:r>
            <a:r>
              <a:rPr lang="ru-RU" sz="3200" dirty="0"/>
              <a:t>{(</a:t>
            </a:r>
            <a:r>
              <a:rPr lang="en-US" sz="3200" dirty="0"/>
              <a:t>u</a:t>
            </a:r>
            <a:r>
              <a:rPr lang="ru-RU" sz="3200" dirty="0"/>
              <a:t>,</a:t>
            </a:r>
            <a:r>
              <a:rPr lang="en-US" sz="3200" dirty="0"/>
              <a:t>v</a:t>
            </a:r>
            <a:r>
              <a:rPr lang="ru-RU" sz="3200" dirty="0"/>
              <a:t>)}.</a:t>
            </a:r>
          </a:p>
          <a:p>
            <a:r>
              <a:rPr lang="ru-RU" sz="3200" dirty="0"/>
              <a:t>Если</a:t>
            </a:r>
            <a:r>
              <a:rPr lang="ru-RU" sz="3200" i="1" cap="small" dirty="0"/>
              <a:t> </a:t>
            </a:r>
            <a:r>
              <a:rPr lang="ru-RU" sz="3200" dirty="0" smtClean="0"/>
              <a:t>|</a:t>
            </a:r>
            <a:r>
              <a:rPr lang="en-US" sz="3200" i="1" cap="small" dirty="0" err="1" smtClean="0"/>
              <a:t>Vt</a:t>
            </a:r>
            <a:r>
              <a:rPr lang="ru-RU" sz="3200" dirty="0"/>
              <a:t>| = </a:t>
            </a:r>
            <a:r>
              <a:rPr lang="ru-RU" sz="3200" i="1" dirty="0"/>
              <a:t>n</a:t>
            </a:r>
            <a:r>
              <a:rPr lang="ru-RU" sz="3200" dirty="0"/>
              <a:t> , то алгоритм заканчивает работу, иначе — возвращаемся на начало </a:t>
            </a:r>
            <a:r>
              <a:rPr lang="ru-RU" sz="3200" u="sng" dirty="0"/>
              <a:t>шага 2</a:t>
            </a:r>
            <a:r>
              <a:rPr lang="ru-RU" sz="3200" dirty="0"/>
              <a:t>.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736600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6074</Words>
  <Application>Microsoft Office PowerPoint</Application>
  <PresentationFormat>Произвольный</PresentationFormat>
  <Paragraphs>605</Paragraphs>
  <Slides>94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94</vt:i4>
      </vt:variant>
    </vt:vector>
  </HeadingPairs>
  <TitlesOfParts>
    <vt:vector size="96" baseType="lpstr">
      <vt:lpstr>Тема Office</vt:lpstr>
      <vt:lpstr>Microsoft Equation 3.0</vt:lpstr>
      <vt:lpstr>ТЕМА 4.  Элементы теории графов</vt:lpstr>
      <vt:lpstr>Основные разделы:</vt:lpstr>
      <vt:lpstr>Презентация PowerPoint</vt:lpstr>
      <vt:lpstr>Применение</vt:lpstr>
      <vt:lpstr>Презентация PowerPoint</vt:lpstr>
      <vt:lpstr>Презентация PowerPoint</vt:lpstr>
      <vt:lpstr>4.1 Основные определения и понятия</vt:lpstr>
      <vt:lpstr>Основные определения и понятия</vt:lpstr>
      <vt:lpstr>Презентация PowerPoint</vt:lpstr>
      <vt:lpstr>Презентация PowerPoint</vt:lpstr>
      <vt:lpstr>Определения </vt:lpstr>
      <vt:lpstr>Смежность и инцидентность</vt:lpstr>
      <vt:lpstr>Путь, цепь, контур</vt:lpstr>
      <vt:lpstr>Путь, цепь, контур</vt:lpstr>
      <vt:lpstr>Связность</vt:lpstr>
      <vt:lpstr>Степень вершины графа</vt:lpstr>
      <vt:lpstr>Число ребер графа</vt:lpstr>
      <vt:lpstr>Следствия </vt:lpstr>
      <vt:lpstr>Примеры </vt:lpstr>
      <vt:lpstr>Однородным графом является и полный двудольный граф Km,m = G(V1,V2,E), |V1|=|V2 |= m, подграфы которого G1(V1,∅) и G2(V2,∅) – нуль-графы и все вершины подмножеств V1 и V2 попарно соединены ребрами.  На рисунке граф K3,3  </vt:lpstr>
      <vt:lpstr>Определение двудольного графа Km,n = G(V1,V2,E), </vt:lpstr>
      <vt:lpstr>Эйлеровы и гамильтоновы цепи и циклы</vt:lpstr>
      <vt:lpstr>Эйлеров цикл</vt:lpstr>
      <vt:lpstr> Эйлерова церь</vt:lpstr>
      <vt:lpstr>Алгоритм построения эйлерова цикла </vt:lpstr>
      <vt:lpstr>Гамильтонов цикл </vt:lpstr>
      <vt:lpstr>Изоморфизм графов</vt:lpstr>
      <vt:lpstr>Свойства изоморфных графов</vt:lpstr>
      <vt:lpstr>Планарность. Плоские графы</vt:lpstr>
      <vt:lpstr>Гомеоморфизм графов </vt:lpstr>
      <vt:lpstr> Теорема Понтрягина-Куратовского</vt:lpstr>
      <vt:lpstr>Числа, характеризующие граф</vt:lpstr>
      <vt:lpstr>Хроматическое число графа</vt:lpstr>
      <vt:lpstr>Задача о раскраске географической карты</vt:lpstr>
      <vt:lpstr>4.2. Способы задания графа</vt:lpstr>
      <vt:lpstr>Матрица смежности</vt:lpstr>
      <vt:lpstr>Для орграфа:</vt:lpstr>
      <vt:lpstr>Для неорграфа:</vt:lpstr>
      <vt:lpstr>Матрица смежности</vt:lpstr>
      <vt:lpstr>Матрица инцидентности</vt:lpstr>
      <vt:lpstr>Матрица инцидентности ориентированного  графа "G"  ⃗("V" ,"E"  ⃗ )</vt:lpstr>
      <vt:lpstr>Матрица инцидентности</vt:lpstr>
      <vt:lpstr>Матрица инцидентности</vt:lpstr>
      <vt:lpstr>Матрица инцидентности</vt:lpstr>
      <vt:lpstr>v1: v2, v3, v4 v2: v4 v3: v4: v1, v3</vt:lpstr>
      <vt:lpstr>e1: v1, v2 e2: v1, v3 e3: v1, v4 e4: v4, v1 e5: v2, v4 e6: v4, v3</vt:lpstr>
      <vt:lpstr>     4.3 Операции на графах и их свойства</vt:lpstr>
      <vt:lpstr>      1-4  Операции добавления и удаления</vt:lpstr>
      <vt:lpstr>5-6 Операция отождествления вершин</vt:lpstr>
      <vt:lpstr>Операции на графах 7-9</vt:lpstr>
      <vt:lpstr>Операции на графах 7-9</vt:lpstr>
      <vt:lpstr>Презентация PowerPoint</vt:lpstr>
      <vt:lpstr>Презентация PowerPoint</vt:lpstr>
      <vt:lpstr>Презентация PowerPoint</vt:lpstr>
      <vt:lpstr>Объединение графов-12</vt:lpstr>
      <vt:lpstr>Объединение графов</vt:lpstr>
      <vt:lpstr>Объединение графов</vt:lpstr>
      <vt:lpstr>ПРИМЕР 2</vt:lpstr>
      <vt:lpstr>ПРИМЕР 2 (продолжение)</vt:lpstr>
      <vt:lpstr>ПРИМЕР 2 (продолжение)</vt:lpstr>
      <vt:lpstr>13- Пересечение графов</vt:lpstr>
      <vt:lpstr>Пересечение графов</vt:lpstr>
      <vt:lpstr>Пересечение графов</vt:lpstr>
      <vt:lpstr>ПРИМЕР 3</vt:lpstr>
      <vt:lpstr>ПРИМЕР 3 (продолжение)</vt:lpstr>
      <vt:lpstr>ПРИМЕР 3 (продолжение) V = V1V2 = {1, 2, 3}.</vt:lpstr>
      <vt:lpstr>Презентация PowerPoint</vt:lpstr>
      <vt:lpstr>14- Соединение графов</vt:lpstr>
      <vt:lpstr>Соединение графов</vt:lpstr>
      <vt:lpstr>15- Композиция графов</vt:lpstr>
      <vt:lpstr>Композиция графов</vt:lpstr>
      <vt:lpstr>ПРИМЕР 5: На рисунке представлены графы G1, G2 и их композиции  G1ᵒG2 и G2ᵒG1.</vt:lpstr>
      <vt:lpstr>ПРИМЕР 5: Представление в табличной форме (списком дуг)</vt:lpstr>
      <vt:lpstr>Пример 5 Матрицы смежности вершин исходных графов</vt:lpstr>
      <vt:lpstr>Пример 5</vt:lpstr>
      <vt:lpstr>   16- Декартово произведение графов  G= G1 □ G2</vt:lpstr>
      <vt:lpstr>   16- Декартово произведение графов  G= G1 □ G2</vt:lpstr>
      <vt:lpstr>   16- Декартово произведение графов  G= G1 □ G2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Задача о нефтепроводе: построение графа</vt:lpstr>
      <vt:lpstr>Задача о нефтепроводе: графическая задача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4.  Элементы теории графов</dc:title>
  <dc:creator>Юхновец</dc:creator>
  <cp:lastModifiedBy>Администратор</cp:lastModifiedBy>
  <cp:revision>342</cp:revision>
  <dcterms:created xsi:type="dcterms:W3CDTF">2017-11-02T18:48:50Z</dcterms:created>
  <dcterms:modified xsi:type="dcterms:W3CDTF">2019-11-29T13:00:02Z</dcterms:modified>
</cp:coreProperties>
</file>